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6" r:id="rId3"/>
    <p:sldId id="383" r:id="rId4"/>
    <p:sldId id="395" r:id="rId5"/>
    <p:sldId id="397" r:id="rId6"/>
    <p:sldId id="398" r:id="rId7"/>
    <p:sldId id="401" r:id="rId8"/>
    <p:sldId id="399" r:id="rId9"/>
    <p:sldId id="400" r:id="rId10"/>
    <p:sldId id="402" r:id="rId11"/>
    <p:sldId id="427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3" r:id="rId20"/>
    <p:sldId id="414" r:id="rId21"/>
    <p:sldId id="417" r:id="rId22"/>
    <p:sldId id="418" r:id="rId23"/>
    <p:sldId id="419" r:id="rId24"/>
    <p:sldId id="420" r:id="rId25"/>
    <p:sldId id="422" r:id="rId26"/>
    <p:sldId id="428" r:id="rId27"/>
    <p:sldId id="424" r:id="rId28"/>
    <p:sldId id="425" r:id="rId29"/>
    <p:sldId id="426" r:id="rId30"/>
    <p:sldId id="385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1FF"/>
    <a:srgbClr val="97E1FF"/>
    <a:srgbClr val="00A4E6"/>
    <a:srgbClr val="5BD0FF"/>
    <a:srgbClr val="29C2FF"/>
    <a:srgbClr val="11BBFF"/>
    <a:srgbClr val="21C0FF"/>
    <a:srgbClr val="ABE7FF"/>
    <a:srgbClr val="B7EAFF"/>
    <a:srgbClr val="75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8898" autoAdjust="0"/>
  </p:normalViewPr>
  <p:slideViewPr>
    <p:cSldViewPr>
      <p:cViewPr varScale="1">
        <p:scale>
          <a:sx n="102" d="100"/>
          <a:sy n="102" d="100"/>
        </p:scale>
        <p:origin x="-744" y="-102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2017-03-16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C1B5-EB92-45E6-AFCD-6AAB73579DF8}" type="datetimeFigureOut">
              <a:rPr lang="ko-KR" altLang="en-US" smtClean="0"/>
              <a:t>2017-03-16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137B9-5383-4519-A69D-AA54E0B9C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05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2017-03-16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efcon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323850" y="5589241"/>
            <a:ext cx="8352606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01. </a:t>
            </a:r>
            <a:r>
              <a:rPr lang="ko-KR" altLang="en-US" sz="2800" dirty="0"/>
              <a:t>정보 보안의 </a:t>
            </a:r>
            <a:r>
              <a:rPr lang="ko-KR" altLang="en-US" sz="2800" dirty="0" smtClean="0"/>
              <a:t>세계 </a:t>
            </a:r>
            <a:r>
              <a:rPr lang="en-US" altLang="ko-KR" sz="2800" dirty="0" smtClean="0"/>
              <a:t>: </a:t>
            </a:r>
            <a:r>
              <a:rPr lang="ko-KR" altLang="en-US" sz="2000" dirty="0" smtClean="0">
                <a:solidFill>
                  <a:schemeClr val="accent6"/>
                </a:solidFill>
              </a:rPr>
              <a:t>과거와 현재의 보안 전문가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lang="ko-KR" altLang="en-US" dirty="0" smtClean="0"/>
              <a:t>해킹과 보안의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1980</a:t>
            </a:r>
            <a:r>
              <a:rPr lang="ko-KR" altLang="en-US" dirty="0" smtClean="0">
                <a:solidFill>
                  <a:prstClr val="black"/>
                </a:solidFill>
              </a:rPr>
              <a:t>년대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카오스 컴퓨터 클럽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1981</a:t>
            </a:r>
            <a:r>
              <a:rPr lang="ko-KR" altLang="en-US" dirty="0" smtClean="0"/>
              <a:t>년에는 독일의 전설적인 해커 그룹인 카오스 컴퓨터 클럽</a:t>
            </a:r>
            <a:r>
              <a:rPr lang="en-US" altLang="ko-KR" dirty="0" smtClean="0"/>
              <a:t>(Chaos Computer Club, CCC)</a:t>
            </a:r>
            <a:r>
              <a:rPr lang="ko-KR" altLang="en-US" dirty="0" smtClean="0"/>
              <a:t>이 결성되었는데</a:t>
            </a:r>
            <a:r>
              <a:rPr lang="en-US" altLang="ko-KR" dirty="0" smtClean="0"/>
              <a:t>, 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소식지 창간호를 통해 다음과 같은 설립 목표를 규정함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>
                <a:solidFill>
                  <a:schemeClr val="accent1"/>
                </a:solidFill>
              </a:rPr>
              <a:t>정보 사회로 발전하기 위해서는 전 세계와 자유로운 커뮤니케이션을 가능케 하는 새로운  인권이 필요하다</a:t>
            </a:r>
            <a:r>
              <a:rPr lang="en-US" altLang="ko-KR" dirty="0" smtClean="0">
                <a:solidFill>
                  <a:schemeClr val="accent1"/>
                </a:solidFill>
              </a:rPr>
              <a:t>. </a:t>
            </a:r>
            <a:r>
              <a:rPr lang="ko-KR" altLang="en-US" dirty="0" smtClean="0">
                <a:solidFill>
                  <a:schemeClr val="accent1"/>
                </a:solidFill>
              </a:rPr>
              <a:t>인간 사회 및 개인에게 기술적 영향을 미치는 정보 교류에서 국경은 사라져야 한다</a:t>
            </a:r>
            <a:r>
              <a:rPr lang="en-US" altLang="ko-KR" dirty="0" smtClean="0">
                <a:solidFill>
                  <a:schemeClr val="accent1"/>
                </a:solidFill>
              </a:rPr>
              <a:t>. </a:t>
            </a:r>
            <a:r>
              <a:rPr lang="ko-KR" altLang="en-US" dirty="0" smtClean="0">
                <a:solidFill>
                  <a:schemeClr val="accent1"/>
                </a:solidFill>
              </a:rPr>
              <a:t>우리들은 지식과 정보의 창조에 기여할 것이다</a:t>
            </a:r>
            <a:r>
              <a:rPr lang="en-US" altLang="ko-KR" dirty="0" smtClean="0">
                <a:solidFill>
                  <a:schemeClr val="accent1"/>
                </a:solidFill>
              </a:rPr>
              <a:t>.</a:t>
            </a:r>
          </a:p>
          <a:p>
            <a:pPr lvl="1"/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60006" y="604890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독일의 카오스 컴퓨터 클럽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7" name="Picture 3" descr="C:\Documents and Settings\Administrator\바탕 화면\실이미지\1장\1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3140968"/>
            <a:ext cx="514041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lang="ko-KR" altLang="en-US" dirty="0" smtClean="0"/>
              <a:t>해킹과 보안의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395536" y="1196752"/>
            <a:ext cx="8604448" cy="5400600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1980</a:t>
            </a:r>
            <a:r>
              <a:rPr lang="ko-KR" altLang="en-US" dirty="0" smtClean="0">
                <a:solidFill>
                  <a:prstClr val="black"/>
                </a:solidFill>
              </a:rPr>
              <a:t>년대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1983</a:t>
            </a:r>
            <a:r>
              <a:rPr lang="ko-KR" altLang="en-US" dirty="0" smtClean="0">
                <a:solidFill>
                  <a:srgbClr val="FF0000"/>
                </a:solidFill>
              </a:rPr>
              <a:t>년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리처드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스톨만</a:t>
            </a:r>
            <a:r>
              <a:rPr lang="ko-KR" altLang="en-US" dirty="0" err="1" smtClean="0">
                <a:solidFill>
                  <a:srgbClr val="FF0000"/>
                </a:solidFill>
              </a:rPr>
              <a:t>에</a:t>
            </a:r>
            <a:r>
              <a:rPr lang="ko-KR" altLang="en-US" dirty="0" smtClean="0">
                <a:solidFill>
                  <a:srgbClr val="FF0000"/>
                </a:solidFill>
              </a:rPr>
              <a:t> 의해 </a:t>
            </a:r>
            <a:r>
              <a:rPr lang="en-US" altLang="ko-KR" b="1" dirty="0" smtClean="0">
                <a:solidFill>
                  <a:srgbClr val="FF0000"/>
                </a:solidFill>
              </a:rPr>
              <a:t>GNU(Gnu’s Not Unix) </a:t>
            </a:r>
            <a:r>
              <a:rPr lang="ko-KR" altLang="en-US" dirty="0" smtClean="0">
                <a:solidFill>
                  <a:srgbClr val="FF0000"/>
                </a:solidFill>
              </a:rPr>
              <a:t>계획이 세상에 알려짐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GNU</a:t>
            </a:r>
            <a:r>
              <a:rPr lang="ko-KR" altLang="en-US" dirty="0" smtClean="0">
                <a:solidFill>
                  <a:srgbClr val="FF0000"/>
                </a:solidFill>
              </a:rPr>
              <a:t>는 유닉스와 완벽하게 호환하는 소프트웨어 시스템으로 모든 사람이 무료로 사용하도록 작성됨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소프트웨어의 </a:t>
            </a:r>
            <a:r>
              <a:rPr lang="ko-KR" altLang="en-US" dirty="0">
                <a:solidFill>
                  <a:srgbClr val="FF0000"/>
                </a:solidFill>
              </a:rPr>
              <a:t>저작권 개념에 처음부터 함정이 </a:t>
            </a:r>
            <a:r>
              <a:rPr lang="ko-KR" altLang="en-US" dirty="0" smtClean="0">
                <a:solidFill>
                  <a:srgbClr val="FF0000"/>
                </a:solidFill>
              </a:rPr>
              <a:t>있었으며</a:t>
            </a:r>
            <a:r>
              <a:rPr lang="en-US" altLang="ko-KR" dirty="0" smtClean="0">
                <a:solidFill>
                  <a:srgbClr val="FF0000"/>
                </a:solidFill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Copyright</a:t>
            </a:r>
            <a:r>
              <a:rPr lang="ko-KR" altLang="en-US" dirty="0">
                <a:solidFill>
                  <a:srgbClr val="FF0000"/>
                </a:solidFill>
              </a:rPr>
              <a:t>가 아니라 </a:t>
            </a:r>
            <a:r>
              <a:rPr lang="en-US" altLang="ko-KR" dirty="0" err="1">
                <a:solidFill>
                  <a:srgbClr val="FF0000"/>
                </a:solidFill>
              </a:rPr>
              <a:t>Copyleft</a:t>
            </a:r>
            <a:r>
              <a:rPr lang="ko-KR" altLang="en-US" dirty="0">
                <a:solidFill>
                  <a:srgbClr val="FF0000"/>
                </a:solidFill>
              </a:rPr>
              <a:t>가 되어야 한다고 </a:t>
            </a:r>
            <a:r>
              <a:rPr lang="ko-KR" altLang="en-US" dirty="0" smtClean="0">
                <a:solidFill>
                  <a:srgbClr val="FF0000"/>
                </a:solidFill>
              </a:rPr>
              <a:t>주장함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2"/>
            <a:r>
              <a:rPr lang="en-US" altLang="ko-KR" dirty="0">
                <a:solidFill>
                  <a:srgbClr val="FF0000"/>
                </a:solidFill>
              </a:rPr>
              <a:t>1985</a:t>
            </a:r>
            <a:r>
              <a:rPr lang="ko-KR" altLang="en-US" dirty="0">
                <a:solidFill>
                  <a:srgbClr val="FF0000"/>
                </a:solidFill>
              </a:rPr>
              <a:t>년에는 </a:t>
            </a:r>
            <a:r>
              <a:rPr lang="en-US" altLang="ko-KR" dirty="0" err="1">
                <a:solidFill>
                  <a:srgbClr val="FF0000"/>
                </a:solidFill>
              </a:rPr>
              <a:t>FSF</a:t>
            </a:r>
            <a:r>
              <a:rPr lang="en-US" altLang="ko-KR" dirty="0">
                <a:solidFill>
                  <a:srgbClr val="FF0000"/>
                </a:solidFill>
              </a:rPr>
              <a:t>(Free Software Foundation)</a:t>
            </a:r>
            <a:r>
              <a:rPr lang="ko-KR" altLang="en-US" dirty="0">
                <a:solidFill>
                  <a:srgbClr val="FF0000"/>
                </a:solidFill>
              </a:rPr>
              <a:t>를 </a:t>
            </a:r>
            <a:r>
              <a:rPr lang="ko-KR" altLang="en-US" dirty="0" smtClean="0">
                <a:solidFill>
                  <a:srgbClr val="FF0000"/>
                </a:solidFill>
              </a:rPr>
              <a:t>만들고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그곳에서 </a:t>
            </a:r>
            <a:r>
              <a:rPr lang="ko-KR" altLang="en-US" dirty="0" err="1">
                <a:solidFill>
                  <a:srgbClr val="FF0000"/>
                </a:solidFill>
              </a:rPr>
              <a:t>리눅스</a:t>
            </a:r>
            <a:r>
              <a:rPr lang="ko-KR" altLang="en-US" dirty="0">
                <a:solidFill>
                  <a:srgbClr val="FF0000"/>
                </a:solidFill>
              </a:rPr>
              <a:t> 탄생의 배경이 된 </a:t>
            </a:r>
            <a:r>
              <a:rPr lang="en-US" altLang="ko-KR" dirty="0">
                <a:solidFill>
                  <a:srgbClr val="FF0000"/>
                </a:solidFill>
              </a:rPr>
              <a:t>GNU </a:t>
            </a:r>
            <a:r>
              <a:rPr lang="ko-KR" altLang="en-US" dirty="0">
                <a:solidFill>
                  <a:srgbClr val="FF0000"/>
                </a:solidFill>
              </a:rPr>
              <a:t>프로젝트가 </a:t>
            </a:r>
            <a:r>
              <a:rPr lang="ko-KR" altLang="en-US" dirty="0" smtClean="0">
                <a:solidFill>
                  <a:srgbClr val="FF0000"/>
                </a:solidFill>
              </a:rPr>
              <a:t>시작됨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marL="447675" lvl="2" indent="0">
              <a:buNone/>
            </a:pPr>
            <a:endParaRPr lang="en-US" altLang="ko-KR" b="1" dirty="0" smtClean="0"/>
          </a:p>
          <a:p>
            <a:pPr lvl="2"/>
            <a:r>
              <a:rPr lang="en-US" altLang="ko-KR" b="1" dirty="0" smtClean="0"/>
              <a:t>GNU </a:t>
            </a:r>
            <a:r>
              <a:rPr lang="ko-KR" altLang="en-US" b="1" dirty="0" smtClean="0"/>
              <a:t>사이트를 보면 자유 소프트웨어</a:t>
            </a:r>
            <a:r>
              <a:rPr lang="en-US" altLang="ko-KR" b="1" dirty="0" smtClean="0"/>
              <a:t>(Free Software)</a:t>
            </a:r>
            <a:r>
              <a:rPr lang="ko-KR" altLang="en-US" b="1" dirty="0" smtClean="0"/>
              <a:t>에 대한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가지 자유를 확인할 수 있음</a:t>
            </a:r>
            <a:r>
              <a:rPr lang="en-US" altLang="ko-KR" b="1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dirty="0" smtClean="0"/>
              <a:t>자유 </a:t>
            </a:r>
            <a:r>
              <a:rPr lang="en-US" altLang="ko-KR" dirty="0" smtClean="0"/>
              <a:t>0 : </a:t>
            </a:r>
            <a:r>
              <a:rPr lang="ko-KR" altLang="en-US" dirty="0" smtClean="0"/>
              <a:t>프로그램을 어떠한 목적을 위해서도 실행할 수 있는 자유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dirty="0" smtClean="0"/>
              <a:t>자유 </a:t>
            </a:r>
            <a:r>
              <a:rPr lang="en-US" altLang="ko-KR" dirty="0" smtClean="0"/>
              <a:t>1 : </a:t>
            </a:r>
            <a:r>
              <a:rPr lang="ko-KR" altLang="en-US" dirty="0" smtClean="0"/>
              <a:t>프로그램의 작동 원리를 연구하고 이를 자신의 필요에 맞게 변경시킬 수 있는 자유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이를 위해 소스코드에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대한 접근이 선행되어야 한다</a:t>
            </a:r>
            <a:r>
              <a:rPr lang="en-US" altLang="ko-KR" dirty="0" smtClean="0"/>
              <a:t>.)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dirty="0" smtClean="0"/>
              <a:t>자유 </a:t>
            </a:r>
            <a:r>
              <a:rPr lang="en-US" altLang="ko-KR" dirty="0" smtClean="0"/>
              <a:t>2 : </a:t>
            </a:r>
            <a:r>
              <a:rPr lang="ko-KR" altLang="en-US" dirty="0" smtClean="0"/>
              <a:t>이웃을 돕기 위해서 프로그램을 복제하고 배포할 수 있는 자유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dirty="0" smtClean="0"/>
              <a:t>자유 </a:t>
            </a:r>
            <a:r>
              <a:rPr lang="en-US" altLang="ko-KR" dirty="0" smtClean="0"/>
              <a:t>3 : </a:t>
            </a:r>
            <a:r>
              <a:rPr lang="ko-KR" altLang="en-US" dirty="0" smtClean="0"/>
              <a:t>프로그램을 향상시키고 공동체 전체의 이익을 위해서 다시 환원시킬 수 있는 자유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이를 위해 소스코드에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대한 접근이 선행되어야 한다</a:t>
            </a:r>
            <a:r>
              <a:rPr lang="en-US" altLang="ko-KR" dirty="0" smtClean="0"/>
              <a:t>.)</a:t>
            </a:r>
          </a:p>
          <a:p>
            <a:endParaRPr lang="ko-KR" altLang="en-US" dirty="0"/>
          </a:p>
        </p:txBody>
      </p:sp>
      <p:pic>
        <p:nvPicPr>
          <p:cNvPr id="2050" name="Picture 2" descr="C:\Documents and Settings\Administrator\바탕 화면\실이미지\1장\1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396" y="2780928"/>
            <a:ext cx="2486724" cy="15861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43651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1-12]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리처드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스톨만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27984" y="2852936"/>
            <a:ext cx="2483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https://www.gnu.org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lang="ko-KR" altLang="en-US" dirty="0" smtClean="0"/>
              <a:t>해킹과 보안의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205630"/>
            <a:ext cx="8136904" cy="5400600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1980</a:t>
            </a:r>
            <a:r>
              <a:rPr lang="ko-KR" altLang="en-US" dirty="0" smtClean="0">
                <a:solidFill>
                  <a:prstClr val="black"/>
                </a:solidFill>
              </a:rPr>
              <a:t>년대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해킹과 관련된 문화의 등장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1983</a:t>
            </a:r>
            <a:r>
              <a:rPr lang="ko-KR" altLang="en-US" dirty="0" smtClean="0"/>
              <a:t>년에 상영된 </a:t>
            </a:r>
            <a:r>
              <a:rPr lang="ko-KR" altLang="en-US" b="1" dirty="0" err="1" smtClean="0"/>
              <a:t>워게임즈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WarGames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>라는 영화는 해커를 소재로 한 최초의 영화</a:t>
            </a:r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1984</a:t>
            </a:r>
            <a:r>
              <a:rPr lang="ko-KR" altLang="en-US" dirty="0" smtClean="0">
                <a:solidFill>
                  <a:srgbClr val="FF0000"/>
                </a:solidFill>
              </a:rPr>
              <a:t>년에는 </a:t>
            </a:r>
            <a:r>
              <a:rPr lang="ko-KR" altLang="en-US" dirty="0" err="1">
                <a:solidFill>
                  <a:srgbClr val="FF0000"/>
                </a:solidFill>
              </a:rPr>
              <a:t>윌리엄</a:t>
            </a:r>
            <a:r>
              <a:rPr lang="ko-KR" altLang="en-US" dirty="0">
                <a:solidFill>
                  <a:srgbClr val="FF0000"/>
                </a:solidFill>
              </a:rPr>
              <a:t> 깁슨</a:t>
            </a:r>
            <a:r>
              <a:rPr lang="en-US" altLang="ko-KR" dirty="0">
                <a:solidFill>
                  <a:srgbClr val="FF0000"/>
                </a:solidFill>
              </a:rPr>
              <a:t>(William </a:t>
            </a:r>
            <a:r>
              <a:rPr lang="en-US" altLang="ko-KR" dirty="0" err="1">
                <a:solidFill>
                  <a:srgbClr val="FF0000"/>
                </a:solidFill>
              </a:rPr>
              <a:t>Gibbson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</a:rPr>
              <a:t>의 </a:t>
            </a:r>
            <a:r>
              <a:rPr lang="ko-KR" altLang="en-US" dirty="0" err="1" smtClean="0">
                <a:solidFill>
                  <a:srgbClr val="FF0000"/>
                </a:solidFill>
              </a:rPr>
              <a:t>공상과학소설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『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뉴로맨서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en-US" altLang="ko-KR" b="1" dirty="0" err="1" smtClean="0">
                <a:solidFill>
                  <a:srgbClr val="FF0000"/>
                </a:solidFill>
              </a:rPr>
              <a:t>Neuromancer</a:t>
            </a:r>
            <a:r>
              <a:rPr lang="en-US" altLang="ko-KR" b="1" dirty="0" smtClean="0">
                <a:solidFill>
                  <a:srgbClr val="FF0000"/>
                </a:solidFill>
              </a:rPr>
              <a:t>)』</a:t>
            </a:r>
            <a:r>
              <a:rPr lang="ko-KR" altLang="en-US" dirty="0" smtClean="0">
                <a:solidFill>
                  <a:srgbClr val="FF0000"/>
                </a:solidFill>
              </a:rPr>
              <a:t>이 </a:t>
            </a:r>
            <a:r>
              <a:rPr lang="ko-KR" altLang="en-US" dirty="0" err="1" smtClean="0">
                <a:solidFill>
                  <a:srgbClr val="FF0000"/>
                </a:solidFill>
              </a:rPr>
              <a:t>발감됨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</a:p>
          <a:p>
            <a:pPr lvl="3"/>
            <a:r>
              <a:rPr lang="ko-KR" altLang="en-US" dirty="0" err="1" smtClean="0">
                <a:solidFill>
                  <a:srgbClr val="FF0000"/>
                </a:solidFill>
              </a:rPr>
              <a:t>사이버스페이스라는</a:t>
            </a:r>
            <a:r>
              <a:rPr lang="ko-KR" altLang="en-US" dirty="0" smtClean="0">
                <a:solidFill>
                  <a:srgbClr val="FF0000"/>
                </a:solidFill>
              </a:rPr>
              <a:t> 용어를 최초로 사용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3"/>
            <a:r>
              <a:rPr lang="ko-KR" altLang="en-US" dirty="0" err="1" smtClean="0">
                <a:solidFill>
                  <a:srgbClr val="FF0000"/>
                </a:solidFill>
              </a:rPr>
              <a:t>인공지능</a:t>
            </a:r>
            <a:r>
              <a:rPr lang="en-US" altLang="ko-KR" dirty="0" smtClean="0">
                <a:solidFill>
                  <a:srgbClr val="FF0000"/>
                </a:solidFill>
              </a:rPr>
              <a:t>(AI, Artificial Intelligence), </a:t>
            </a:r>
            <a:r>
              <a:rPr lang="ko-KR" altLang="en-US" dirty="0" smtClean="0">
                <a:solidFill>
                  <a:srgbClr val="FF0000"/>
                </a:solidFill>
              </a:rPr>
              <a:t>가상세계</a:t>
            </a:r>
            <a:r>
              <a:rPr lang="en-US" altLang="ko-KR" dirty="0" smtClean="0">
                <a:solidFill>
                  <a:srgbClr val="FF0000"/>
                </a:solidFill>
              </a:rPr>
              <a:t>,  </a:t>
            </a:r>
            <a:r>
              <a:rPr lang="ko-KR" altLang="en-US" dirty="0" smtClean="0">
                <a:solidFill>
                  <a:srgbClr val="FF0000"/>
                </a:solidFill>
              </a:rPr>
              <a:t>유전자 공학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다국적기업 등에 대한 개념이 등장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smtClean="0"/>
              <a:t>1985</a:t>
            </a:r>
            <a:r>
              <a:rPr lang="ko-KR" altLang="en-US" dirty="0" smtClean="0"/>
              <a:t>년은 유명한 해킹 잡지인 </a:t>
            </a:r>
            <a:r>
              <a:rPr lang="ko-KR" altLang="en-US" b="1" dirty="0" err="1" smtClean="0"/>
              <a:t>프랙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Phrack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>이 나이트 라이트닝</a:t>
            </a:r>
            <a:r>
              <a:rPr lang="en-US" altLang="ko-KR" dirty="0" smtClean="0"/>
              <a:t>(</a:t>
            </a:r>
            <a:r>
              <a:rPr lang="ko-KR" altLang="en-US" dirty="0" smtClean="0"/>
              <a:t>본명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크레이그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나이도프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타란 킹</a:t>
            </a:r>
            <a:r>
              <a:rPr lang="en-US" altLang="ko-KR" dirty="0" smtClean="0"/>
              <a:t>(</a:t>
            </a:r>
            <a:r>
              <a:rPr lang="ko-KR" altLang="en-US" dirty="0" smtClean="0"/>
              <a:t>본명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랜디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티슐러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의해 창간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</a:t>
            </a:r>
            <a:r>
              <a:rPr lang="ko-KR" altLang="en-US" dirty="0" smtClean="0"/>
              <a:t>년 후 온라인 잡지 </a:t>
            </a:r>
            <a:r>
              <a:rPr lang="ko-KR" altLang="en-US" dirty="0" err="1" smtClean="0"/>
              <a:t>프랙에</a:t>
            </a:r>
            <a:r>
              <a:rPr lang="ko-KR" altLang="en-US" dirty="0" smtClean="0"/>
              <a:t> 이어 해커 잡지인 </a:t>
            </a:r>
            <a:r>
              <a:rPr lang="en-US" altLang="ko-KR" b="1" dirty="0" smtClean="0"/>
              <a:t>2600</a:t>
            </a:r>
            <a:r>
              <a:rPr lang="ko-KR" altLang="en-US" dirty="0" smtClean="0"/>
              <a:t>이 정기 출판됨</a:t>
            </a:r>
            <a:endParaRPr lang="en-US" altLang="ko-KR" dirty="0" smtClean="0"/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1985</a:t>
            </a:r>
            <a:r>
              <a:rPr lang="ko-KR" altLang="en-US" dirty="0" smtClean="0">
                <a:solidFill>
                  <a:srgbClr val="FF0000"/>
                </a:solidFill>
              </a:rPr>
              <a:t>년에 </a:t>
            </a:r>
            <a:r>
              <a:rPr lang="en-US" altLang="ko-KR" dirty="0" smtClean="0">
                <a:solidFill>
                  <a:srgbClr val="FF0000"/>
                </a:solidFill>
              </a:rPr>
              <a:t>7</a:t>
            </a:r>
            <a:r>
              <a:rPr lang="ko-KR" altLang="en-US" dirty="0" smtClean="0">
                <a:solidFill>
                  <a:srgbClr val="FF0000"/>
                </a:solidFill>
              </a:rPr>
              <a:t>명의 미국 소년이 뉴저지 소재 미 국방부 컴퓨터에 침입해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통신위성</a:t>
            </a:r>
            <a:r>
              <a:rPr lang="ko-KR" altLang="en-US" dirty="0">
                <a:solidFill>
                  <a:srgbClr val="FF0000"/>
                </a:solidFill>
              </a:rPr>
              <a:t> 위치를 변경하는 코드를 포함한 극비 </a:t>
            </a:r>
            <a:r>
              <a:rPr lang="ko-KR" altLang="en-US" dirty="0" err="1">
                <a:solidFill>
                  <a:srgbClr val="FF0000"/>
                </a:solidFill>
              </a:rPr>
              <a:t>군사통신</a:t>
            </a:r>
            <a:r>
              <a:rPr lang="ko-KR" altLang="en-US" dirty="0">
                <a:solidFill>
                  <a:srgbClr val="FF0000"/>
                </a:solidFill>
              </a:rPr>
              <a:t> 데이터를 빼낸 사건이 발생</a:t>
            </a:r>
            <a:endParaRPr lang="en-US" altLang="ko-KR" dirty="0">
              <a:solidFill>
                <a:srgbClr val="FF0000"/>
              </a:solidFill>
            </a:endParaRPr>
          </a:p>
          <a:p>
            <a:pPr lvl="2"/>
            <a:endParaRPr lang="ko-KR" altLang="en-US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Administrator\바탕 화면\실이미지\1장\1-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450" y="3025401"/>
            <a:ext cx="1152129" cy="1726377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바탕 화면\실이미지\1장\1-1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566" y="3025401"/>
            <a:ext cx="1004528" cy="16675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8213" y="479715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1-13]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워게임즈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65313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1-14]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윌리엄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깁슨의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뉴로맨서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lang="ko-KR" altLang="en-US" dirty="0" smtClean="0"/>
              <a:t>해킹과 보안의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80728"/>
            <a:ext cx="8136904" cy="5400600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1980</a:t>
            </a:r>
            <a:r>
              <a:rPr lang="ko-KR" altLang="en-US" dirty="0" smtClean="0">
                <a:solidFill>
                  <a:prstClr val="black"/>
                </a:solidFill>
              </a:rPr>
              <a:t>년대</a:t>
            </a:r>
            <a:endParaRPr lang="en-US" altLang="ko-KR" dirty="0" smtClean="0"/>
          </a:p>
          <a:p>
            <a:pPr lvl="2"/>
            <a:r>
              <a:rPr lang="ko-KR" altLang="en-US" b="1" dirty="0" err="1" smtClean="0">
                <a:solidFill>
                  <a:srgbClr val="FF0000"/>
                </a:solidFill>
              </a:rPr>
              <a:t>케빈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미트닉</a:t>
            </a:r>
            <a:r>
              <a:rPr lang="en-US" altLang="ko-KR" dirty="0" smtClean="0">
                <a:solidFill>
                  <a:srgbClr val="FF0000"/>
                </a:solidFill>
              </a:rPr>
              <a:t>(Kevin </a:t>
            </a:r>
            <a:r>
              <a:rPr lang="en-US" altLang="ko-KR" dirty="0" err="1" smtClean="0">
                <a:solidFill>
                  <a:srgbClr val="FF0000"/>
                </a:solidFill>
              </a:rPr>
              <a:t>Mitnick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: 1987</a:t>
            </a:r>
            <a:r>
              <a:rPr lang="ko-KR" altLang="en-US" dirty="0" smtClean="0">
                <a:solidFill>
                  <a:srgbClr val="FF0000"/>
                </a:solidFill>
              </a:rPr>
              <a:t>년 산타 </a:t>
            </a:r>
            <a:r>
              <a:rPr lang="ko-KR" altLang="en-US" dirty="0" err="1" smtClean="0">
                <a:solidFill>
                  <a:srgbClr val="FF0000"/>
                </a:solidFill>
              </a:rPr>
              <a:t>크루즈</a:t>
            </a:r>
            <a:r>
              <a:rPr lang="ko-KR" altLang="en-US" dirty="0" smtClean="0">
                <a:solidFill>
                  <a:srgbClr val="FF0000"/>
                </a:solidFill>
              </a:rPr>
              <a:t> 오퍼레이션 시스템에 침입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2"/>
            <a:r>
              <a:rPr lang="ko-KR" altLang="en-US" b="1" dirty="0" err="1" smtClean="0">
                <a:solidFill>
                  <a:srgbClr val="FF0000"/>
                </a:solidFill>
              </a:rPr>
              <a:t>로버트</a:t>
            </a:r>
            <a:r>
              <a:rPr lang="ko-KR" altLang="en-US" b="1" dirty="0" smtClean="0">
                <a:solidFill>
                  <a:srgbClr val="FF0000"/>
                </a:solidFill>
              </a:rPr>
              <a:t> 타판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모리스</a:t>
            </a:r>
            <a:endParaRPr lang="en-US" altLang="ko-KR" b="1" dirty="0">
              <a:solidFill>
                <a:srgbClr val="FF0000"/>
              </a:solidFill>
            </a:endParaRPr>
          </a:p>
          <a:p>
            <a:pPr lvl="3"/>
            <a:r>
              <a:rPr lang="ko-KR" altLang="en-US" dirty="0" smtClean="0">
                <a:solidFill>
                  <a:srgbClr val="FF0000"/>
                </a:solidFill>
              </a:rPr>
              <a:t>미 </a:t>
            </a:r>
            <a:r>
              <a:rPr lang="ko-KR" altLang="en-US" dirty="0">
                <a:solidFill>
                  <a:srgbClr val="FF0000"/>
                </a:solidFill>
              </a:rPr>
              <a:t>전역의 컴퓨터가 </a:t>
            </a:r>
            <a:r>
              <a:rPr lang="ko-KR" altLang="en-US" dirty="0" err="1">
                <a:solidFill>
                  <a:srgbClr val="FF0000"/>
                </a:solidFill>
              </a:rPr>
              <a:t>정체불명의</a:t>
            </a:r>
            <a:r>
              <a:rPr lang="ko-KR" altLang="en-US" dirty="0">
                <a:solidFill>
                  <a:srgbClr val="FF0000"/>
                </a:solidFill>
              </a:rPr>
              <a:t> 바이러스에 감염되어 멎고 겁먹은 사용자들이 인터넷 연결을 끊는 사건이 </a:t>
            </a:r>
            <a:r>
              <a:rPr lang="ko-KR" altLang="en-US" dirty="0" smtClean="0">
                <a:solidFill>
                  <a:srgbClr val="FF0000"/>
                </a:solidFill>
              </a:rPr>
              <a:t>발생함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3"/>
            <a:r>
              <a:rPr lang="en-US" altLang="ko-KR" dirty="0" smtClean="0">
                <a:solidFill>
                  <a:srgbClr val="FF0000"/>
                </a:solidFill>
              </a:rPr>
              <a:t>22</a:t>
            </a:r>
            <a:r>
              <a:rPr lang="ko-KR" altLang="en-US" dirty="0">
                <a:solidFill>
                  <a:srgbClr val="FF0000"/>
                </a:solidFill>
              </a:rPr>
              <a:t>세의 </a:t>
            </a:r>
            <a:r>
              <a:rPr lang="ko-KR" altLang="en-US" dirty="0" err="1">
                <a:solidFill>
                  <a:srgbClr val="FF0000"/>
                </a:solidFill>
              </a:rPr>
              <a:t>로버트</a:t>
            </a:r>
            <a:r>
              <a:rPr lang="ko-KR" altLang="en-US" dirty="0">
                <a:solidFill>
                  <a:srgbClr val="FF0000"/>
                </a:solidFill>
              </a:rPr>
              <a:t> 타판 </a:t>
            </a:r>
            <a:r>
              <a:rPr lang="ko-KR" altLang="en-US" dirty="0" err="1">
                <a:solidFill>
                  <a:srgbClr val="FF0000"/>
                </a:solidFill>
              </a:rPr>
              <a:t>모리스가</a:t>
            </a:r>
            <a:r>
              <a:rPr lang="ko-KR" altLang="en-US" dirty="0">
                <a:solidFill>
                  <a:srgbClr val="FF0000"/>
                </a:solidFill>
              </a:rPr>
              <a:t> 만든 </a:t>
            </a:r>
            <a:r>
              <a:rPr lang="ko-KR" altLang="en-US" dirty="0" err="1">
                <a:solidFill>
                  <a:srgbClr val="FF0000"/>
                </a:solidFill>
              </a:rPr>
              <a:t>웜</a:t>
            </a:r>
            <a:r>
              <a:rPr lang="en-US" altLang="ko-KR" dirty="0">
                <a:solidFill>
                  <a:srgbClr val="FF0000"/>
                </a:solidFill>
              </a:rPr>
              <a:t>(Worm)</a:t>
            </a:r>
            <a:r>
              <a:rPr lang="ko-KR" altLang="en-US" dirty="0">
                <a:solidFill>
                  <a:srgbClr val="FF0000"/>
                </a:solidFill>
              </a:rPr>
              <a:t>에 의한 인터넷의 </a:t>
            </a:r>
            <a:r>
              <a:rPr lang="ko-KR" altLang="en-US" dirty="0" smtClean="0">
                <a:solidFill>
                  <a:srgbClr val="FF0000"/>
                </a:solidFill>
              </a:rPr>
              <a:t>마비로 밝혀짐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3"/>
            <a:r>
              <a:rPr lang="ko-KR" altLang="en-US" dirty="0" smtClean="0">
                <a:solidFill>
                  <a:srgbClr val="FF0000"/>
                </a:solidFill>
              </a:rPr>
              <a:t>네트워크로 </a:t>
            </a:r>
            <a:r>
              <a:rPr lang="ko-KR" altLang="en-US" dirty="0">
                <a:solidFill>
                  <a:srgbClr val="FF0000"/>
                </a:solidFill>
              </a:rPr>
              <a:t>연결된  </a:t>
            </a:r>
            <a:r>
              <a:rPr lang="en-US" altLang="ko-KR" dirty="0">
                <a:solidFill>
                  <a:srgbClr val="FF0000"/>
                </a:solidFill>
              </a:rPr>
              <a:t>6,000</a:t>
            </a:r>
            <a:r>
              <a:rPr lang="ko-KR" altLang="en-US" dirty="0">
                <a:solidFill>
                  <a:srgbClr val="FF0000"/>
                </a:solidFill>
              </a:rPr>
              <a:t>여 대의 컴퓨터를 감염시켜 정부 및 대학의 시스템을 마비시킴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3"/>
            <a:r>
              <a:rPr lang="ko-KR" altLang="en-US" dirty="0">
                <a:solidFill>
                  <a:srgbClr val="FF0000"/>
                </a:solidFill>
              </a:rPr>
              <a:t>미 국방부가 </a:t>
            </a:r>
            <a:r>
              <a:rPr lang="en-US" altLang="ko-KR" dirty="0">
                <a:solidFill>
                  <a:srgbClr val="FF0000"/>
                </a:solidFill>
              </a:rPr>
              <a:t>1988</a:t>
            </a:r>
            <a:r>
              <a:rPr lang="ko-KR" altLang="en-US" dirty="0">
                <a:solidFill>
                  <a:srgbClr val="FF0000"/>
                </a:solidFill>
              </a:rPr>
              <a:t>년 </a:t>
            </a:r>
            <a:r>
              <a:rPr lang="en-US" altLang="ko-KR" dirty="0">
                <a:solidFill>
                  <a:srgbClr val="FF0000"/>
                </a:solidFill>
              </a:rPr>
              <a:t>11</a:t>
            </a:r>
            <a:r>
              <a:rPr lang="ko-KR" altLang="en-US" dirty="0">
                <a:solidFill>
                  <a:srgbClr val="FF0000"/>
                </a:solidFill>
              </a:rPr>
              <a:t>월 </a:t>
            </a:r>
            <a:r>
              <a:rPr lang="ko-KR" altLang="en-US" dirty="0" err="1">
                <a:solidFill>
                  <a:srgbClr val="FF0000"/>
                </a:solidFill>
              </a:rPr>
              <a:t>카네기</a:t>
            </a:r>
            <a:r>
              <a:rPr lang="ko-KR" altLang="en-US" dirty="0">
                <a:solidFill>
                  <a:srgbClr val="FF0000"/>
                </a:solidFill>
              </a:rPr>
              <a:t> 멜론 대학에 컴퓨터 비상 </a:t>
            </a:r>
            <a:r>
              <a:rPr lang="ko-KR" altLang="en-US" dirty="0" err="1">
                <a:solidFill>
                  <a:srgbClr val="FF0000"/>
                </a:solidFill>
              </a:rPr>
              <a:t>대응팀</a:t>
            </a:r>
            <a:r>
              <a:rPr lang="en-US" altLang="ko-KR" dirty="0">
                <a:solidFill>
                  <a:srgbClr val="FF0000"/>
                </a:solidFill>
              </a:rPr>
              <a:t>(CERT)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설립함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>
              <a:solidFill>
                <a:srgbClr val="FF0000"/>
              </a:solidFill>
            </a:endParaRPr>
          </a:p>
          <a:p>
            <a:pPr lvl="3"/>
            <a:endParaRPr lang="en-US" altLang="ko-KR" dirty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1986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월에는 캘리포니아에 있는 </a:t>
            </a:r>
            <a:r>
              <a:rPr lang="ko-KR" altLang="en-US" dirty="0" err="1" smtClean="0"/>
              <a:t>로렌스</a:t>
            </a:r>
            <a:r>
              <a:rPr lang="ko-KR" altLang="en-US" dirty="0" smtClean="0"/>
              <a:t> 버클리 연구소의 컴퓨터 계좌에서 컴퓨터 사용 요금에 </a:t>
            </a:r>
            <a:r>
              <a:rPr lang="en-US" altLang="ko-KR" dirty="0" smtClean="0"/>
              <a:t>75</a:t>
            </a:r>
            <a:r>
              <a:rPr lang="ko-KR" altLang="en-US" dirty="0" smtClean="0"/>
              <a:t>센트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의 오차가 생기는 일이 발생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클리프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스톨</a:t>
            </a:r>
            <a:r>
              <a:rPr lang="en-US" altLang="ko-KR" dirty="0" smtClean="0"/>
              <a:t>(Cliff Stoll)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반 정도 추적을 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서독 해커들이 전 세계 </a:t>
            </a:r>
            <a:r>
              <a:rPr lang="en-US" altLang="ko-KR" dirty="0" smtClean="0"/>
              <a:t>3</a:t>
            </a:r>
            <a:r>
              <a:rPr lang="ko-KR" altLang="en-US" dirty="0" smtClean="0"/>
              <a:t>백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여 기관에 불법적인 접근을 시도하고 군사 기밀 정보를 탈취한다는 사실을 알게 됨</a:t>
            </a:r>
            <a:endParaRPr lang="en-US" altLang="ko-KR" dirty="0" smtClean="0"/>
          </a:p>
          <a:p>
            <a:pPr lvl="2"/>
            <a:r>
              <a:rPr lang="en-US" altLang="ko-KR" sz="1200" b="0" dirty="0" smtClean="0">
                <a:latin typeface="+mn-ea"/>
              </a:rPr>
              <a:t>1989</a:t>
            </a:r>
            <a:r>
              <a:rPr lang="ko-KR" altLang="en-US" sz="1200" b="0" dirty="0" smtClean="0">
                <a:latin typeface="+mn-ea"/>
              </a:rPr>
              <a:t>년에는 ‘해커 선언문</a:t>
            </a:r>
            <a:r>
              <a:rPr lang="en-US" altLang="ko-KR" sz="1200" b="0" dirty="0" smtClean="0">
                <a:latin typeface="+mn-ea"/>
              </a:rPr>
              <a:t>(The Conscience of a Hacker)’</a:t>
            </a:r>
            <a:r>
              <a:rPr lang="ko-KR" altLang="en-US" sz="1200" b="0" dirty="0" smtClean="0">
                <a:latin typeface="+mn-ea"/>
              </a:rPr>
              <a:t>의 저자로 유명한 로이드 </a:t>
            </a:r>
            <a:r>
              <a:rPr lang="ko-KR" altLang="en-US" sz="1200" b="0" dirty="0" err="1" smtClean="0">
                <a:latin typeface="+mn-ea"/>
              </a:rPr>
              <a:t>블렌켄쉽</a:t>
            </a:r>
            <a:r>
              <a:rPr lang="en-US" altLang="ko-KR" sz="1200" b="0" dirty="0" smtClean="0">
                <a:latin typeface="+mn-ea"/>
              </a:rPr>
              <a:t>(</a:t>
            </a:r>
            <a:r>
              <a:rPr lang="en-US" altLang="ko-KR" sz="1200" b="0" dirty="0" err="1" smtClean="0">
                <a:latin typeface="+mn-ea"/>
              </a:rPr>
              <a:t>Loyd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sz="1200" b="0" dirty="0" smtClean="0">
                <a:latin typeface="+mn-ea"/>
              </a:rPr>
              <a:t>Blankenship)</a:t>
            </a:r>
            <a:r>
              <a:rPr lang="ko-KR" altLang="en-US" sz="1200" b="0" dirty="0" smtClean="0">
                <a:latin typeface="+mn-ea"/>
              </a:rPr>
              <a:t>이 체포됨</a:t>
            </a:r>
            <a:endParaRPr lang="en-US" altLang="ko-KR" sz="1200" b="0" dirty="0" smtClean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8921" y="4573171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1-16]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케빈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미트닉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8066" y="457909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1-17]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로버트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타판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모리스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9" name="Picture 16" descr="ch01-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21" y="2996952"/>
            <a:ext cx="2041670" cy="152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h01-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79" y="3022359"/>
            <a:ext cx="1518442" cy="15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</a:t>
            </a:r>
            <a:r>
              <a:rPr lang="en-US" altLang="ko-KR" dirty="0"/>
              <a:t>. </a:t>
            </a:r>
            <a:r>
              <a:rPr lang="ko-KR" altLang="en-US" dirty="0"/>
              <a:t>해킹과 보안의 역사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F81BD"/>
              </a:buClr>
            </a:pPr>
            <a:r>
              <a:rPr lang="en-US" altLang="ko-KR" dirty="0" smtClean="0">
                <a:solidFill>
                  <a:prstClr val="black"/>
                </a:solidFill>
              </a:rPr>
              <a:t>1990</a:t>
            </a:r>
            <a:r>
              <a:rPr lang="ko-KR" altLang="en-US" dirty="0" smtClean="0">
                <a:solidFill>
                  <a:prstClr val="black"/>
                </a:solidFill>
              </a:rPr>
              <a:t>년대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r>
              <a:rPr lang="ko-KR" altLang="en-US" b="1" dirty="0" smtClean="0"/>
              <a:t>해킹 대회 </a:t>
            </a:r>
            <a:r>
              <a:rPr lang="ko-KR" altLang="en-US" b="1" dirty="0" err="1" smtClean="0"/>
              <a:t>데프콘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1990</a:t>
            </a:r>
            <a:r>
              <a:rPr lang="ko-KR" altLang="en-US" dirty="0" smtClean="0"/>
              <a:t>년에는 최초의 해킹 대회인 </a:t>
            </a:r>
            <a:r>
              <a:rPr lang="ko-KR" altLang="en-US" dirty="0" err="1" smtClean="0"/>
              <a:t>데프콘이</a:t>
            </a:r>
            <a:r>
              <a:rPr lang="ko-KR" altLang="en-US" dirty="0" smtClean="0"/>
              <a:t> 라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스베가스에서</a:t>
            </a:r>
            <a:r>
              <a:rPr lang="ko-KR" altLang="en-US" dirty="0" smtClean="0"/>
              <a:t> 개최됨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marL="447675" lvl="2" indent="0">
              <a:buClr>
                <a:srgbClr val="4F81BD"/>
              </a:buClr>
              <a:buNone/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r>
              <a:rPr lang="ko-KR" altLang="en-US" b="1" dirty="0" err="1" smtClean="0">
                <a:solidFill>
                  <a:prstClr val="black"/>
                </a:solidFill>
              </a:rPr>
              <a:t>리눅스</a:t>
            </a:r>
            <a:r>
              <a:rPr lang="ko-KR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ko-KR" b="1" dirty="0" smtClean="0">
                <a:solidFill>
                  <a:prstClr val="black"/>
                </a:solidFill>
              </a:rPr>
              <a:t>0.01</a:t>
            </a:r>
          </a:p>
          <a:p>
            <a:pPr lvl="2"/>
            <a:r>
              <a:rPr lang="ko-KR" altLang="en-US" dirty="0" err="1" smtClean="0"/>
              <a:t>리누스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토발즈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Linus</a:t>
            </a:r>
            <a:r>
              <a:rPr lang="en-US" altLang="ko-KR" dirty="0" smtClean="0"/>
              <a:t> Benedict </a:t>
            </a:r>
            <a:r>
              <a:rPr lang="en-US" altLang="ko-KR" dirty="0" err="1" smtClean="0"/>
              <a:t>Torvalds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PC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에서 돌릴 수 있는 유닉스 운영체제를 만들기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시작해</a:t>
            </a:r>
            <a:r>
              <a:rPr lang="en-US" altLang="ko-KR" dirty="0" smtClean="0"/>
              <a:t> 1991</a:t>
            </a:r>
            <a:r>
              <a:rPr lang="ko-KR" altLang="en-US" dirty="0" smtClean="0"/>
              <a:t>년에 </a:t>
            </a:r>
            <a:r>
              <a:rPr lang="ko-KR" altLang="en-US" dirty="0" err="1" smtClean="0"/>
              <a:t>리눅스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0.01 </a:t>
            </a:r>
            <a:r>
              <a:rPr lang="ko-KR" altLang="en-US" dirty="0" smtClean="0"/>
              <a:t>버전을 공개함</a:t>
            </a:r>
            <a:r>
              <a:rPr lang="en-US" altLang="ko-KR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0328" y="4382815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1-18]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데프콘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홈페이지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0820" y="43651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1-19]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리누스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토발즈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8195" name="Picture 3" descr="C:\Documents and Settings\Administrator\바탕 화면\실이미지\1장\1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2952327" cy="1863233"/>
          </a:xfrm>
          <a:prstGeom prst="rect">
            <a:avLst/>
          </a:prstGeom>
          <a:noFill/>
        </p:spPr>
      </p:pic>
      <p:pic>
        <p:nvPicPr>
          <p:cNvPr id="8197" name="Picture 5" descr="C:\Documents and Settings\Administrator\바탕 화면\실이미지\1장\1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466" y="2610278"/>
            <a:ext cx="2300390" cy="172819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338425" y="4797152"/>
            <a:ext cx="279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4"/>
              </a:rPr>
              <a:t>https://www.defcon.org</a:t>
            </a:r>
            <a:r>
              <a:rPr lang="en-US" altLang="ko-KR" dirty="0" smtClean="0">
                <a:hlinkClick r:id="rId4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0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lang="ko-KR" altLang="en-US" dirty="0" smtClean="0"/>
              <a:t>해킹과 보안의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136904" cy="5400600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1990</a:t>
            </a:r>
            <a:r>
              <a:rPr lang="ko-KR" altLang="en-US" dirty="0" smtClean="0">
                <a:solidFill>
                  <a:prstClr val="black"/>
                </a:solidFill>
              </a:rPr>
              <a:t>년대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윈도우 </a:t>
            </a:r>
            <a:r>
              <a:rPr lang="en-US" altLang="ko-KR" b="1" dirty="0" smtClean="0"/>
              <a:t>NT 3.1 </a:t>
            </a:r>
          </a:p>
          <a:p>
            <a:pPr lvl="2"/>
            <a:r>
              <a:rPr lang="en-US" altLang="ko-KR" dirty="0" smtClean="0"/>
              <a:t>1993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27</a:t>
            </a:r>
            <a:r>
              <a:rPr lang="ko-KR" altLang="en-US" dirty="0" smtClean="0"/>
              <a:t>일에 마이크로소프트는 윈도우 </a:t>
            </a:r>
            <a:r>
              <a:rPr lang="en-US" altLang="ko-KR" dirty="0" smtClean="0"/>
              <a:t>NT 3.1</a:t>
            </a:r>
            <a:r>
              <a:rPr lang="ko-KR" altLang="en-US" dirty="0" smtClean="0"/>
              <a:t>을 발표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1"/>
            <a:r>
              <a:rPr lang="ko-KR" altLang="en-US" b="1" dirty="0" smtClean="0"/>
              <a:t>해킹 도구의 개발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1994</a:t>
            </a:r>
            <a:r>
              <a:rPr lang="ko-KR" altLang="en-US" dirty="0" smtClean="0"/>
              <a:t>년에는 인터넷 브라우저 </a:t>
            </a:r>
            <a:r>
              <a:rPr lang="ko-KR" altLang="en-US" dirty="0" err="1" smtClean="0"/>
              <a:t>넷스케이프가</a:t>
            </a:r>
            <a:r>
              <a:rPr lang="ko-KR" altLang="en-US" dirty="0" smtClean="0"/>
              <a:t> 개발되고 웹 정보 접근이 가능해짐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1"/>
            <a:r>
              <a:rPr lang="ko-KR" altLang="en-US" b="1" dirty="0" err="1" smtClean="0"/>
              <a:t>아메리칸온라인</a:t>
            </a:r>
            <a:r>
              <a:rPr lang="ko-KR" altLang="en-US" b="1" dirty="0" smtClean="0"/>
              <a:t> 해킹</a:t>
            </a:r>
            <a:endParaRPr lang="en-US" altLang="ko-KR" b="1" dirty="0" smtClean="0"/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1997</a:t>
            </a:r>
            <a:r>
              <a:rPr lang="ko-KR" altLang="en-US" dirty="0" smtClean="0">
                <a:solidFill>
                  <a:srgbClr val="FF0000"/>
                </a:solidFill>
              </a:rPr>
              <a:t>년에는 아메리카온라인</a:t>
            </a:r>
            <a:r>
              <a:rPr lang="en-US" altLang="ko-KR" dirty="0" smtClean="0">
                <a:solidFill>
                  <a:srgbClr val="FF0000"/>
                </a:solidFill>
              </a:rPr>
              <a:t>(AOL) </a:t>
            </a:r>
            <a:r>
              <a:rPr lang="ko-KR" altLang="en-US" dirty="0" smtClean="0">
                <a:solidFill>
                  <a:srgbClr val="FF0000"/>
                </a:solidFill>
              </a:rPr>
              <a:t>침입만을 목적으로 고안된 무료 해킹 툴인 </a:t>
            </a:r>
            <a:r>
              <a:rPr lang="en-US" altLang="ko-KR" dirty="0" err="1" smtClean="0">
                <a:solidFill>
                  <a:srgbClr val="FF0000"/>
                </a:solidFill>
              </a:rPr>
              <a:t>AOHell</a:t>
            </a:r>
            <a:r>
              <a:rPr lang="ko-KR" altLang="en-US" dirty="0" smtClean="0">
                <a:solidFill>
                  <a:srgbClr val="FF0000"/>
                </a:solidFill>
              </a:rPr>
              <a:t>이 공개됨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이후 며칠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동안 초보 해커들에 의해 악용되어 수백 만의 미국 온라인 사용자의 </a:t>
            </a:r>
            <a:r>
              <a:rPr lang="ko-KR" altLang="en-US" dirty="0" err="1" smtClean="0">
                <a:solidFill>
                  <a:srgbClr val="FF0000"/>
                </a:solidFill>
              </a:rPr>
              <a:t>메일함이</a:t>
            </a:r>
            <a:r>
              <a:rPr lang="ko-KR" altLang="en-US" dirty="0" smtClean="0">
                <a:solidFill>
                  <a:srgbClr val="FF0000"/>
                </a:solidFill>
              </a:rPr>
              <a:t> 대용량 메일 폭탄으로부터 공격 받음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1"/>
            <a:r>
              <a:rPr lang="ko-KR" altLang="en-US" b="1" dirty="0" smtClean="0"/>
              <a:t>트로이 목마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백 </a:t>
            </a:r>
            <a:r>
              <a:rPr lang="ko-KR" altLang="en-US" b="1" dirty="0" err="1" smtClean="0"/>
              <a:t>오리피스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1998</a:t>
            </a:r>
            <a:r>
              <a:rPr lang="ko-KR" altLang="en-US" dirty="0" smtClean="0"/>
              <a:t>년에는 </a:t>
            </a:r>
            <a:r>
              <a:rPr lang="en-US" altLang="ko-KR" dirty="0" smtClean="0"/>
              <a:t>Cult of the Dead Cow</a:t>
            </a:r>
            <a:r>
              <a:rPr lang="ko-KR" altLang="en-US" dirty="0" smtClean="0"/>
              <a:t>라는 해킹 그룹이 데프콘 회의에서 강력한 해킹 툴로 사용할 수 있는 </a:t>
            </a:r>
            <a:r>
              <a:rPr lang="ko-KR" altLang="en-US" dirty="0" err="1" smtClean="0"/>
              <a:t>트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로이</a:t>
            </a:r>
            <a:r>
              <a:rPr lang="ko-KR" altLang="en-US" dirty="0" smtClean="0"/>
              <a:t> 목마 프로그램인 백 </a:t>
            </a:r>
            <a:r>
              <a:rPr lang="ko-KR" altLang="en-US" dirty="0" err="1" smtClean="0"/>
              <a:t>오리피스</a:t>
            </a:r>
            <a:r>
              <a:rPr lang="en-US" altLang="ko-KR" dirty="0" smtClean="0"/>
              <a:t>(Back Orifice)</a:t>
            </a:r>
            <a:r>
              <a:rPr lang="ko-KR" altLang="en-US" dirty="0" smtClean="0"/>
              <a:t>를 발표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lang="ko-KR" altLang="en-US" dirty="0" smtClean="0"/>
              <a:t>해킹과 보안의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467544" y="1196752"/>
            <a:ext cx="8496944" cy="5400600"/>
          </a:xfrm>
        </p:spPr>
        <p:txBody>
          <a:bodyPr/>
          <a:lstStyle/>
          <a:p>
            <a:r>
              <a:rPr lang="en-US" altLang="ko-KR" dirty="0" smtClean="0"/>
              <a:t>2000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분산 서비스 거부 공격</a:t>
            </a:r>
            <a:endParaRPr lang="en-US" altLang="ko-KR" b="1" dirty="0" smtClean="0"/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2000</a:t>
            </a:r>
            <a:r>
              <a:rPr lang="ko-KR" altLang="en-US" dirty="0" smtClean="0">
                <a:solidFill>
                  <a:srgbClr val="FF0000"/>
                </a:solidFill>
              </a:rPr>
              <a:t>년 </a:t>
            </a:r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</a:rPr>
              <a:t>월에는 인터넷에서 가장 </a:t>
            </a:r>
            <a:r>
              <a:rPr lang="ko-KR" altLang="en-US" dirty="0" err="1" smtClean="0">
                <a:solidFill>
                  <a:srgbClr val="FF0000"/>
                </a:solidFill>
              </a:rPr>
              <a:t>소통량이</a:t>
            </a:r>
            <a:r>
              <a:rPr lang="ko-KR" altLang="en-US" dirty="0" smtClean="0">
                <a:solidFill>
                  <a:srgbClr val="FF0000"/>
                </a:solidFill>
              </a:rPr>
              <a:t> 많은 몇 개의 사이트에 분산 서비스 거부 공격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en-US" altLang="ko-KR" dirty="0" err="1" smtClean="0">
                <a:solidFill>
                  <a:srgbClr val="FF0000"/>
                </a:solidFill>
              </a:rPr>
              <a:t>DDoS</a:t>
            </a:r>
            <a:r>
              <a:rPr lang="en-US" altLang="ko-KR" dirty="0" smtClean="0">
                <a:solidFill>
                  <a:srgbClr val="FF0000"/>
                </a:solidFill>
              </a:rPr>
              <a:t>, Distributed </a:t>
            </a:r>
          </a:p>
          <a:p>
            <a:pPr lvl="2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Denial of Service)</a:t>
            </a:r>
            <a:r>
              <a:rPr lang="ko-KR" altLang="en-US" dirty="0" smtClean="0">
                <a:solidFill>
                  <a:srgbClr val="FF0000"/>
                </a:solidFill>
              </a:rPr>
              <a:t>이 가해짐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이로 인해 </a:t>
            </a:r>
            <a:r>
              <a:rPr lang="ko-KR" altLang="en-US" dirty="0" err="1" smtClean="0">
                <a:solidFill>
                  <a:srgbClr val="FF0000"/>
                </a:solidFill>
              </a:rPr>
              <a:t>야후</a:t>
            </a:r>
            <a:r>
              <a:rPr lang="en-US" altLang="ko-KR" dirty="0" smtClean="0">
                <a:solidFill>
                  <a:srgbClr val="FF0000"/>
                </a:solidFill>
              </a:rPr>
              <a:t>, CNN, </a:t>
            </a:r>
            <a:r>
              <a:rPr lang="ko-KR" altLang="en-US" dirty="0" smtClean="0">
                <a:solidFill>
                  <a:srgbClr val="FF0000"/>
                </a:solidFill>
              </a:rPr>
              <a:t>아마존 등의 사이트가 </a:t>
            </a:r>
            <a:r>
              <a:rPr lang="en-US" altLang="ko-KR" dirty="0" smtClean="0">
                <a:solidFill>
                  <a:srgbClr val="FF0000"/>
                </a:solidFill>
              </a:rPr>
              <a:t>ICMP </a:t>
            </a:r>
            <a:r>
              <a:rPr lang="ko-KR" altLang="en-US" dirty="0" err="1" smtClean="0">
                <a:solidFill>
                  <a:srgbClr val="FF0000"/>
                </a:solidFill>
              </a:rPr>
              <a:t>패킷을</a:t>
            </a:r>
            <a:r>
              <a:rPr lang="ko-KR" altLang="en-US" dirty="0" smtClean="0">
                <a:solidFill>
                  <a:srgbClr val="FF0000"/>
                </a:solidFill>
              </a:rPr>
              <a:t> 이용한 </a:t>
            </a:r>
            <a:r>
              <a:rPr lang="ko-KR" altLang="en-US" dirty="0" err="1" smtClean="0">
                <a:solidFill>
                  <a:srgbClr val="FF0000"/>
                </a:solidFill>
              </a:rPr>
              <a:t>스머프</a:t>
            </a:r>
            <a:r>
              <a:rPr lang="en-US" altLang="ko-KR" dirty="0" smtClean="0">
                <a:solidFill>
                  <a:srgbClr val="FF0000"/>
                </a:solidFill>
              </a:rPr>
              <a:t>(Smurf) </a:t>
            </a:r>
            <a:r>
              <a:rPr lang="ko-KR" altLang="en-US" dirty="0" smtClean="0">
                <a:solidFill>
                  <a:srgbClr val="FF0000"/>
                </a:solidFill>
              </a:rPr>
              <a:t>공격으로 몇 시간 동안 마비됨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ko-KR" altLang="en-US" b="1" dirty="0" err="1" smtClean="0"/>
              <a:t>윔과</a:t>
            </a:r>
            <a:r>
              <a:rPr lang="ko-KR" altLang="en-US" b="1" dirty="0" smtClean="0"/>
              <a:t> 바이러스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2000</a:t>
            </a:r>
            <a:r>
              <a:rPr lang="ko-KR" altLang="en-US" dirty="0" smtClean="0"/>
              <a:t>년에는 러브 버그</a:t>
            </a:r>
            <a:r>
              <a:rPr lang="en-US" altLang="ko-KR" dirty="0" smtClean="0"/>
              <a:t>(Love Bug) </a:t>
            </a:r>
            <a:r>
              <a:rPr lang="ko-KR" altLang="en-US" dirty="0" smtClean="0"/>
              <a:t>바이러스가 등장해서 </a:t>
            </a:r>
            <a:r>
              <a:rPr lang="en-US" altLang="ko-KR" dirty="0" smtClean="0"/>
              <a:t>87</a:t>
            </a:r>
            <a:r>
              <a:rPr lang="ko-KR" altLang="en-US" dirty="0" smtClean="0"/>
              <a:t>억 </a:t>
            </a:r>
            <a:r>
              <a:rPr lang="en-US" altLang="ko-KR" dirty="0" smtClean="0"/>
              <a:t>5</a:t>
            </a:r>
            <a:r>
              <a:rPr lang="ko-KR" altLang="en-US" dirty="0" smtClean="0"/>
              <a:t>천만 달러의 경제적 손실을 발생시킴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2003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 오후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분부터 약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일 동안 마이크로소프트의 </a:t>
            </a:r>
            <a:r>
              <a:rPr lang="en-US" altLang="ko-KR" dirty="0" smtClean="0"/>
              <a:t>MS-SQL 2000</a:t>
            </a:r>
            <a:r>
              <a:rPr lang="ko-KR" altLang="en-US" dirty="0" smtClean="0"/>
              <a:t>서버를 공격하는 </a:t>
            </a:r>
            <a:r>
              <a:rPr lang="ko-KR" altLang="en-US" dirty="0" err="1" smtClean="0"/>
              <a:t>슬래머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(Slammer)</a:t>
            </a:r>
            <a:r>
              <a:rPr lang="ko-KR" altLang="en-US" dirty="0" smtClean="0"/>
              <a:t>라는 웜이 전국의 네트워크를 마비시킴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2004</a:t>
            </a:r>
            <a:r>
              <a:rPr lang="ko-KR" altLang="en-US" dirty="0" smtClean="0"/>
              <a:t>년에는 </a:t>
            </a:r>
            <a:r>
              <a:rPr lang="ko-KR" altLang="en-US" dirty="0" err="1" smtClean="0"/>
              <a:t>베이글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마이둠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넷스카이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웜이라는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</a:t>
            </a:r>
            <a:r>
              <a:rPr lang="ko-KR" altLang="en-US" dirty="0" smtClean="0"/>
              <a:t> 삼총사가 등장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1-20]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이메일에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 첨부된 러브 바이러스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074" name="Picture 2" descr="C:\Users\김지선\Desktop\정보보안개론(개정판)\초교지\1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27294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lang="ko-KR" altLang="en-US" dirty="0" smtClean="0"/>
              <a:t>해킹과 보안의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2000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개인정보 유출과 도용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2006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사이에는 주민등록번호 수십만 개가 유출돼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인터넷 게임사이트 가입에 사용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되는 등 개인정보가 무단 도용됨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월에는 국내 모 은행의 </a:t>
            </a:r>
            <a:r>
              <a:rPr lang="ko-KR" altLang="en-US" dirty="0" err="1" smtClean="0"/>
              <a:t>피싱</a:t>
            </a:r>
            <a:r>
              <a:rPr lang="ko-KR" altLang="en-US" dirty="0" smtClean="0"/>
              <a:t> 사이트를 만들어놓고 인터넷 카페 등에 대출 광고를 한 다음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연락해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온 피해자들을 </a:t>
            </a:r>
            <a:r>
              <a:rPr lang="ko-KR" altLang="en-US" dirty="0" err="1" smtClean="0"/>
              <a:t>피싱</a:t>
            </a:r>
            <a:r>
              <a:rPr lang="ko-KR" altLang="en-US" dirty="0" smtClean="0"/>
              <a:t> 사이트에 접속하도록 유도함</a:t>
            </a:r>
            <a:r>
              <a:rPr lang="en-US" altLang="ko-KR" dirty="0" smtClean="0"/>
              <a:t>.</a:t>
            </a:r>
            <a:r>
              <a:rPr lang="ko-KR" altLang="en-US" dirty="0" smtClean="0"/>
              <a:t> 이들이 입력한 금융정보를 이용해서 총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명으로부터 </a:t>
            </a:r>
            <a:r>
              <a:rPr lang="en-US" altLang="ko-KR" dirty="0" smtClean="0"/>
              <a:t>1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억 </a:t>
            </a:r>
            <a:r>
              <a:rPr lang="en-US" altLang="ko-KR" dirty="0" smtClean="0"/>
              <a:t>2</a:t>
            </a:r>
            <a:r>
              <a:rPr lang="ko-KR" altLang="en-US" dirty="0" smtClean="0"/>
              <a:t>천만 원 상당을 가로채는 사건이 발생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1"/>
            <a:r>
              <a:rPr lang="ko-KR" altLang="en-US" b="1" dirty="0" smtClean="0"/>
              <a:t>해킹 기술을 이용한 전자상거래 교란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2006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월에는 안심클릭의 허점을 이용한 해킹 사기 사건 발생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2006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월에는 클릭 수를 자동 증가시키는 방법으로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국내 대형 포털 사이트의 정보 검색 순위를 조작한 인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터넷</a:t>
            </a:r>
            <a:r>
              <a:rPr lang="ko-KR" altLang="en-US" dirty="0" smtClean="0"/>
              <a:t> 광고 대행업체 대표 이 씨가 업무 방해 등의 혐의로 불구속 입건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일에는 공인인증서 유출로 인한 시중 은행 불법 인출 사건이 발생</a:t>
            </a:r>
            <a:endParaRPr lang="en-US" altLang="ko-KR" dirty="0" smtClean="0"/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2007</a:t>
            </a:r>
            <a:r>
              <a:rPr lang="ko-KR" altLang="en-US" dirty="0" smtClean="0">
                <a:solidFill>
                  <a:srgbClr val="FF0000"/>
                </a:solidFill>
              </a:rPr>
              <a:t>년 </a:t>
            </a:r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</a:rPr>
              <a:t>월 </a:t>
            </a:r>
            <a:r>
              <a:rPr lang="en-US" altLang="ko-KR" dirty="0" smtClean="0">
                <a:solidFill>
                  <a:srgbClr val="FF0000"/>
                </a:solidFill>
              </a:rPr>
              <a:t>11</a:t>
            </a:r>
            <a:r>
              <a:rPr lang="ko-KR" altLang="en-US" dirty="0" smtClean="0">
                <a:solidFill>
                  <a:srgbClr val="FF0000"/>
                </a:solidFill>
              </a:rPr>
              <a:t>일에는 한국 시티은행 해킹 사건이 발생하는 등 금전적 이익을 노린 해킹이 급증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lang="ko-KR" altLang="en-US" dirty="0" smtClean="0"/>
              <a:t>해킹과 보안의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농협 사이버테러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월에 농협의 전산 시스템이 대규모 데이터 삭제로 인해 중단되는 사건 발생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en-US" altLang="ko-KR" b="1" dirty="0" smtClean="0"/>
              <a:t>APT </a:t>
            </a:r>
            <a:r>
              <a:rPr lang="ko-KR" altLang="en-US" b="1" dirty="0" smtClean="0"/>
              <a:t>공격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개인정보 유출 등을 목적으로 특정한 사이트를 장기간에 걸쳐 공격하는 것을 </a:t>
            </a:r>
            <a:r>
              <a:rPr lang="en-US" altLang="ko-KR" dirty="0" smtClean="0"/>
              <a:t>APT(</a:t>
            </a:r>
            <a:r>
              <a:rPr lang="ko-KR" altLang="en-US" dirty="0" smtClean="0"/>
              <a:t>지능적 지속 위협</a:t>
            </a:r>
            <a:r>
              <a:rPr lang="en-US" altLang="ko-KR" dirty="0" smtClean="0"/>
              <a:t>, </a:t>
            </a:r>
          </a:p>
          <a:p>
            <a:pPr lvl="2">
              <a:buNone/>
            </a:pPr>
            <a:r>
              <a:rPr lang="en-US" altLang="ko-KR" dirty="0" smtClean="0"/>
              <a:t>	Advanced Persistent Threat) </a:t>
            </a:r>
            <a:r>
              <a:rPr lang="ko-KR" altLang="en-US" dirty="0" smtClean="0"/>
              <a:t>공격이라고 함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1"/>
            <a:r>
              <a:rPr lang="ko-KR" altLang="en-US" b="1" dirty="0" smtClean="0"/>
              <a:t>해킹 도구이자 해킹 대상이 되는 </a:t>
            </a:r>
            <a:r>
              <a:rPr lang="ko-KR" altLang="en-US" b="1" dirty="0" err="1" smtClean="0"/>
              <a:t>스마트폰</a:t>
            </a:r>
            <a:endParaRPr lang="en-US" altLang="ko-KR" b="1" dirty="0" smtClean="0"/>
          </a:p>
          <a:p>
            <a:pPr lvl="2"/>
            <a:r>
              <a:rPr lang="ko-KR" altLang="en-US" dirty="0" err="1" smtClean="0"/>
              <a:t>스마트폰은</a:t>
            </a:r>
            <a:r>
              <a:rPr lang="ko-KR" altLang="en-US" dirty="0" smtClean="0"/>
              <a:t> 공격 대상이 되기도 하지만 공격 도구로도 활용도가 매우 높아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스마트폰을</a:t>
            </a:r>
            <a:r>
              <a:rPr lang="ko-KR" altLang="en-US" dirty="0" smtClean="0"/>
              <a:t> 이용한 보안 사건은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점차 그 범위가 확대될 것으로 예상됨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0328" y="403169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1-21]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농협 사이버테러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51" name="Picture 3" descr="C:\Users\김지선\Desktop\정보보안개론(개정판)\초교지\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67" y="2222205"/>
            <a:ext cx="2485568" cy="18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02. </a:t>
            </a:r>
            <a:r>
              <a:rPr lang="ko-KR" altLang="en-US" dirty="0" smtClean="0"/>
              <a:t>보안의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대 요소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sz="1200" dirty="0" smtClean="0"/>
          </a:p>
          <a:p>
            <a:pPr lvl="1"/>
            <a:r>
              <a:rPr lang="ko-KR" altLang="en-US" dirty="0" smtClean="0"/>
              <a:t>기밀성</a:t>
            </a:r>
            <a:r>
              <a:rPr lang="en-US" altLang="ko-KR" dirty="0" smtClean="0"/>
              <a:t>(Confidentiality)</a:t>
            </a:r>
            <a:r>
              <a:rPr lang="ko-KR" altLang="en-US" dirty="0" smtClean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 인가</a:t>
            </a:r>
            <a:r>
              <a:rPr lang="en-US" altLang="ko-KR" dirty="0" smtClean="0"/>
              <a:t>(authorization)</a:t>
            </a:r>
            <a:r>
              <a:rPr lang="ko-KR" altLang="en-US" dirty="0" smtClean="0"/>
              <a:t>된 사용자만 정보 자산에 접근할 수 있는 것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무결성</a:t>
            </a:r>
            <a:r>
              <a:rPr lang="en-US" altLang="ko-KR" dirty="0" smtClean="0"/>
              <a:t>(Integrity)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적절한 권한을 가진 사용자에 의해 인가된 방법으로만 정보를 변경할 수 있도록 하는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가용성</a:t>
            </a:r>
            <a:r>
              <a:rPr lang="en-US" altLang="ko-KR" dirty="0" smtClean="0"/>
              <a:t>(Availability)</a:t>
            </a:r>
            <a:r>
              <a:rPr lang="ko-KR" altLang="en-US" dirty="0" smtClean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 정보 자산에 대해 적절한 시간에 접근 가능한 것을 의미</a:t>
            </a:r>
            <a:endParaRPr lang="en-US" altLang="ko-K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558" y="1230737"/>
            <a:ext cx="4168498" cy="327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7635" y="45811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1-22]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보안의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대 요소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sz="2000" b="1" dirty="0" smtClean="0"/>
              <a:t>해킹과 </a:t>
            </a:r>
            <a:r>
              <a:rPr lang="ko-KR" altLang="en-US" sz="2000" b="1" dirty="0"/>
              <a:t>보안의 역사</a:t>
            </a:r>
          </a:p>
          <a:p>
            <a:r>
              <a:rPr lang="ko-KR" altLang="en-US" sz="2000" b="1" dirty="0" smtClean="0"/>
              <a:t>보안의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대 요소</a:t>
            </a:r>
          </a:p>
          <a:p>
            <a:r>
              <a:rPr lang="ko-KR" altLang="en-US" sz="2000" b="1" dirty="0" smtClean="0"/>
              <a:t>보안 </a:t>
            </a:r>
            <a:r>
              <a:rPr lang="ko-KR" altLang="en-US" sz="2000" b="1" dirty="0"/>
              <a:t>전문가의 자격 요건</a:t>
            </a:r>
          </a:p>
          <a:p>
            <a:r>
              <a:rPr lang="ko-KR" altLang="en-US" sz="2000" b="1" dirty="0" smtClean="0"/>
              <a:t>보안 </a:t>
            </a:r>
            <a:r>
              <a:rPr lang="ko-KR" altLang="en-US" sz="2000" b="1" dirty="0"/>
              <a:t>관련 법</a:t>
            </a:r>
            <a:endParaRPr lang="en-US" altLang="ko-K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03. </a:t>
            </a:r>
            <a:r>
              <a:rPr lang="ko-KR" altLang="en-US" dirty="0" smtClean="0"/>
              <a:t>보안 전문가의 자격 요건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323528" y="1196752"/>
            <a:ext cx="8496944" cy="5400600"/>
          </a:xfrm>
        </p:spPr>
        <p:txBody>
          <a:bodyPr/>
          <a:lstStyle/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경찰청 사이버테러대응센터</a:t>
            </a:r>
            <a:r>
              <a:rPr lang="en-US" altLang="ko-KR" dirty="0" smtClean="0">
                <a:solidFill>
                  <a:srgbClr val="FF0000"/>
                </a:solidFill>
              </a:rPr>
              <a:t>(http://www.netan.go.kr)</a:t>
            </a:r>
            <a:r>
              <a:rPr lang="ko-KR" altLang="en-US" dirty="0" smtClean="0">
                <a:solidFill>
                  <a:srgbClr val="FF0000"/>
                </a:solidFill>
              </a:rPr>
              <a:t>에서는 해마다 국내의 보안 사고에 대한 통계를 발표함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ko-KR" altLang="en-US" dirty="0" err="1" smtClean="0">
                <a:solidFill>
                  <a:srgbClr val="FF0000"/>
                </a:solidFill>
              </a:rPr>
              <a:t>사이버테러형</a:t>
            </a:r>
            <a:r>
              <a:rPr lang="ko-KR" altLang="en-US" dirty="0" smtClean="0">
                <a:solidFill>
                  <a:srgbClr val="FF0000"/>
                </a:solidFill>
              </a:rPr>
              <a:t> 범죄가 약 </a:t>
            </a:r>
            <a:r>
              <a:rPr lang="en-US" altLang="ko-KR" dirty="0" smtClean="0">
                <a:solidFill>
                  <a:srgbClr val="FF0000"/>
                </a:solidFill>
              </a:rPr>
              <a:t>15,000</a:t>
            </a:r>
            <a:r>
              <a:rPr lang="ko-KR" altLang="en-US" dirty="0" smtClean="0">
                <a:solidFill>
                  <a:srgbClr val="FF0000"/>
                </a:solidFill>
              </a:rPr>
              <a:t>건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일반 사이버 범죄가 약 </a:t>
            </a:r>
            <a:r>
              <a:rPr lang="en-US" altLang="ko-KR" dirty="0" smtClean="0">
                <a:solidFill>
                  <a:srgbClr val="FF0000"/>
                </a:solidFill>
              </a:rPr>
              <a:t>100,000</a:t>
            </a:r>
            <a:r>
              <a:rPr lang="ko-KR" altLang="en-US" dirty="0" smtClean="0">
                <a:solidFill>
                  <a:srgbClr val="FF0000"/>
                </a:solidFill>
              </a:rPr>
              <a:t>건에 이</a:t>
            </a:r>
            <a:r>
              <a:rPr lang="ko-KR" altLang="en-US" dirty="0">
                <a:solidFill>
                  <a:srgbClr val="FF0000"/>
                </a:solidFill>
              </a:rPr>
              <a:t>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190" y="447262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1-25]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경찰청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사이버테러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대응센터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사이트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133373" y="5163499"/>
          <a:ext cx="7471075" cy="138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395"/>
                <a:gridCol w="6120680"/>
              </a:tblGrid>
              <a:tr h="2057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사이버테러형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범죄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정보통신망 자체를 공격 대상으로 하는 불법 행위로서 해킹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바이러스 유포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메일 폭탄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서비스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거부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DoS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공격 등 전자기적 침해 장비를 이용해 컴퓨터 시스템과 정보통신망을 공격하는 행위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일반 사이버 범죄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사이버 공간을 이용한 일반적인 불법 행위로서 사이버 도박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사이버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스토킹과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성폭력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사이버 명예 훼손과 협박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전자상거래 사기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개인정보 유출 등의 행위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598" y="48691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사이버 범죄의 유형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6" name="Picture 2" descr="C:\Users\김지선\Desktop\정보보안개론(개정판)\정보 완전\1장\1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69" y="1844824"/>
            <a:ext cx="4734533" cy="261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03. </a:t>
            </a:r>
            <a:r>
              <a:rPr lang="ko-KR" altLang="en-US" dirty="0" smtClean="0"/>
              <a:t>보안 전문가의 자격 요건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윤리 의식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정보통신윤리위원회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 방송통신위원회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일에 발표한 정보통신 윤리 강령을 살펴보자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99592" y="1988840"/>
            <a:ext cx="7848872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정보통신 윤리 강령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pPr algn="ctr"/>
            <a:endParaRPr lang="ko-KR" altLang="en-US" sz="1200" b="1" dirty="0" smtClean="0">
              <a:solidFill>
                <a:schemeClr val="tx1"/>
              </a:solidFill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</a:rPr>
              <a:t>우리는 정보통신 기술의 발달로 시간과 공간을 넘어서 세계가 하나된 시대에 살고 있다</a:t>
            </a:r>
            <a:r>
              <a:rPr lang="en-US" altLang="ko-KR" sz="1200" dirty="0" smtClean="0">
                <a:solidFill>
                  <a:schemeClr val="tx1"/>
                </a:solidFill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</a:rPr>
              <a:t>정보통신 기술은 우리의 생활을 편리하게 하고 창조적 지식정보의 창출을 도와 새로운 가능성과 밝은 미래를 열어주고 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</a:rPr>
              <a:t>우리는 그 동안 다 함께 뜻을 모으고 힘을 기울여 정보통신 강국으로 우뚝 서게 되었다</a:t>
            </a:r>
            <a:r>
              <a:rPr lang="en-US" altLang="ko-KR" sz="1200" dirty="0" smtClean="0">
                <a:solidFill>
                  <a:schemeClr val="tx1"/>
                </a:solidFill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</a:rPr>
              <a:t>하지만 그 위상에 걸맞지 않게 우리 사회는 불건전 정보 유통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사이버 명예 훼손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개인정보 침해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인터넷 중독 등 정보 역기능 현상이 나타나고 있다</a:t>
            </a:r>
            <a:r>
              <a:rPr lang="en-US" altLang="ko-KR" sz="1200" dirty="0" smtClean="0">
                <a:solidFill>
                  <a:schemeClr val="tx1"/>
                </a:solidFill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</a:rPr>
              <a:t>최고의 정보통신 인프라와 함께 건전한 정보이용 문화가 확립될 때에 비로소 세계를 선도하는 진정한 정보통신 강국이 될 것이다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</a:rPr>
              <a:t>우리 모두는 지식정보사회의 주인으로서 인류의 행복과 높은 이상이 실현되는 사회를 만들어 나가야 할 사명이 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</a:rPr>
              <a:t>우리는 정보를 제공하고 이용할 때에 서로의 인권을 존중하고 법과 질서를 준수함으로써 타인에 대한 배려가 넘치는 따뜻한 디지털 공동체를 만들어 나가야 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</a:rPr>
              <a:t>또한 개인의 사생활과 지적 재산권은 보호하고 유용한 정보는 함께 가꾸고 나누는 건전한 정보이용 문화를 확산해 나가야 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</a:rPr>
              <a:t>우리는 궁극적으로 모두의 행복과 자유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평등을 추구하며 인류가 정보통신 기술의 혜택을 고루 누릴 수 있도록 정보통신윤리를 지켜나가야 한다는 데 뜻을 모으고 이 뜻이 실현되도록 성실하게 노력할 것을 다짐한다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• </a:t>
            </a:r>
            <a:r>
              <a:rPr lang="ko-KR" altLang="en-US" sz="1200" dirty="0" smtClean="0">
                <a:solidFill>
                  <a:schemeClr val="tx1"/>
                </a:solidFill>
              </a:rPr>
              <a:t>우리는 타인의 자유와 권리를 존중한다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• </a:t>
            </a:r>
            <a:r>
              <a:rPr lang="ko-KR" altLang="en-US" sz="1200" dirty="0" smtClean="0">
                <a:solidFill>
                  <a:schemeClr val="tx1"/>
                </a:solidFill>
              </a:rPr>
              <a:t>우리는 바른 언어를 사용하고 예절을 지킨다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• </a:t>
            </a:r>
            <a:r>
              <a:rPr lang="ko-KR" altLang="en-US" sz="1200" dirty="0" smtClean="0">
                <a:solidFill>
                  <a:schemeClr val="tx1"/>
                </a:solidFill>
              </a:rPr>
              <a:t>우리는 건전하고 유익한 정보를 제공하고 올바르게 이용한다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• </a:t>
            </a:r>
            <a:r>
              <a:rPr lang="ko-KR" altLang="en-US" sz="1200" dirty="0" smtClean="0">
                <a:solidFill>
                  <a:schemeClr val="tx1"/>
                </a:solidFill>
              </a:rPr>
              <a:t>우리는 청소년 성장과 발전에 도움이 되도록 노력한다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• </a:t>
            </a:r>
            <a:r>
              <a:rPr lang="ko-KR" altLang="en-US" sz="1200" dirty="0" smtClean="0">
                <a:solidFill>
                  <a:schemeClr val="tx1"/>
                </a:solidFill>
              </a:rPr>
              <a:t>우리 모두는 따뜻한 디지털 세상을 만들기 위하여 서로 협력한다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03. </a:t>
            </a:r>
            <a:r>
              <a:rPr lang="ko-KR" altLang="en-US" dirty="0" smtClean="0"/>
              <a:t>보안 전문가의 자격 요건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ko-KR" altLang="en-US" sz="1400" b="1" dirty="0" smtClean="0"/>
              <a:t>컴퓨터윤리기관</a:t>
            </a:r>
            <a:r>
              <a:rPr lang="en-US" altLang="ko-KR" sz="1400" b="1" dirty="0" smtClean="0"/>
              <a:t>(Computer Ethics Institute)</a:t>
            </a:r>
            <a:r>
              <a:rPr lang="ko-KR" altLang="en-US" sz="1400" b="1" dirty="0" smtClean="0"/>
              <a:t>에서 발표한 윤리 강령 </a:t>
            </a:r>
            <a:r>
              <a:rPr lang="en-US" altLang="ko-KR" sz="1400" b="1" dirty="0" smtClean="0"/>
              <a:t>10</a:t>
            </a:r>
            <a:r>
              <a:rPr lang="ko-KR" altLang="en-US" sz="1400" b="1" dirty="0" smtClean="0"/>
              <a:t>계명</a:t>
            </a:r>
            <a:endParaRPr lang="en-US" altLang="ko-KR" sz="1400" b="1" dirty="0" smtClean="0"/>
          </a:p>
          <a:p>
            <a:pPr lvl="1">
              <a:buFont typeface="Wingdings" pitchFamily="2" charset="2"/>
              <a:buChar char=""/>
            </a:pPr>
            <a:r>
              <a:rPr lang="ko-KR" altLang="en-US" dirty="0" smtClean="0"/>
              <a:t>컴퓨터를 타인을 해치는 데 사용하지 않는다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"/>
            </a:pPr>
            <a:r>
              <a:rPr lang="ko-KR" altLang="en-US" dirty="0" smtClean="0"/>
              <a:t>타인의 컴퓨터 작업을 방해하지 않는다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"/>
            </a:pPr>
            <a:r>
              <a:rPr lang="ko-KR" altLang="en-US" dirty="0" smtClean="0"/>
              <a:t>타인의 컴퓨터 파일을 염탐하지 않는다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"/>
            </a:pPr>
            <a:r>
              <a:rPr lang="ko-KR" altLang="en-US" dirty="0" smtClean="0"/>
              <a:t>컴퓨터를 절도해서 사용하지 않는다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"/>
            </a:pPr>
            <a:r>
              <a:rPr lang="ko-KR" altLang="en-US" dirty="0" smtClean="0"/>
              <a:t>거짓 증거로 컴퓨터를 사용하지 않는다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"/>
            </a:pPr>
            <a:r>
              <a:rPr lang="ko-KR" altLang="en-US" dirty="0" smtClean="0"/>
              <a:t>소유권 없는 소프트웨어를 사용하거나 불법 복제하지 않는다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"/>
            </a:pPr>
            <a:r>
              <a:rPr lang="ko-KR" altLang="en-US" dirty="0" smtClean="0"/>
              <a:t>승인이나 적절한 보상 없이 타인의 컴퓨터를 사용하지 않는다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"/>
            </a:pPr>
            <a:r>
              <a:rPr lang="ko-KR" altLang="en-US" dirty="0" smtClean="0"/>
              <a:t>타인의 지적 재산권을 침해하지 않는다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"/>
            </a:pPr>
            <a:r>
              <a:rPr lang="ko-KR" altLang="en-US" dirty="0" smtClean="0"/>
              <a:t>자신이 만든 프로그램이나 시스템으로 인한 사회적 결과에 책임을 진다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"/>
            </a:pPr>
            <a:r>
              <a:rPr lang="ko-KR" altLang="en-US" dirty="0" smtClean="0"/>
              <a:t>동료를 고려하고 존중하는 방식으로 컴퓨터를 사용한다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dirty="0" smtClean="0"/>
          </a:p>
          <a:p>
            <a:pPr lvl="1"/>
            <a:r>
              <a:rPr lang="ko-KR" altLang="en-US" sz="1400" b="1" dirty="0" smtClean="0"/>
              <a:t>인터넷활동협회</a:t>
            </a:r>
            <a:r>
              <a:rPr lang="en-US" altLang="ko-KR" sz="1400" b="1" dirty="0" smtClean="0"/>
              <a:t>(IAB: Internet Activities Board)</a:t>
            </a:r>
            <a:r>
              <a:rPr lang="ko-KR" altLang="en-US" sz="1400" b="1" dirty="0" smtClean="0"/>
              <a:t>에서 비윤리적으로 간주하는 행동</a:t>
            </a:r>
            <a:endParaRPr lang="en-US" altLang="ko-KR" sz="1400" b="1" dirty="0" smtClean="0"/>
          </a:p>
          <a:p>
            <a:pPr lvl="1">
              <a:buFont typeface="Wingdings" pitchFamily="2" charset="2"/>
              <a:buChar char=""/>
            </a:pPr>
            <a:r>
              <a:rPr lang="ko-KR" altLang="en-US" dirty="0" smtClean="0"/>
              <a:t>고의적으로 허가 받지 않고 인터넷 자원에 접근하려는 행위</a:t>
            </a:r>
          </a:p>
          <a:p>
            <a:pPr lvl="1">
              <a:buFont typeface="Wingdings" pitchFamily="2" charset="2"/>
              <a:buChar char=""/>
            </a:pPr>
            <a:r>
              <a:rPr lang="ko-KR" altLang="en-US" dirty="0" smtClean="0"/>
              <a:t>인터넷의 이용을 막는 행위</a:t>
            </a:r>
          </a:p>
          <a:p>
            <a:pPr lvl="1">
              <a:buFont typeface="Wingdings" pitchFamily="2" charset="2"/>
              <a:buChar char=""/>
            </a:pPr>
            <a:r>
              <a:rPr lang="ko-KR" altLang="en-US" dirty="0" smtClean="0"/>
              <a:t>의도적으로 시스템과 네트워크의 자원을 낭비하는 행위</a:t>
            </a:r>
          </a:p>
          <a:p>
            <a:pPr lvl="1">
              <a:buFont typeface="Wingdings" pitchFamily="2" charset="2"/>
              <a:buChar char=""/>
            </a:pPr>
            <a:r>
              <a:rPr lang="ko-KR" altLang="en-US" dirty="0" smtClean="0"/>
              <a:t>컴퓨터 기반 정보의 </a:t>
            </a:r>
            <a:r>
              <a:rPr lang="ko-KR" altLang="en-US" dirty="0" err="1" smtClean="0"/>
              <a:t>무결성을</a:t>
            </a:r>
            <a:r>
              <a:rPr lang="ko-KR" altLang="en-US" dirty="0" smtClean="0"/>
              <a:t> 파괴하는 행위</a:t>
            </a:r>
          </a:p>
          <a:p>
            <a:pPr lvl="1">
              <a:buFont typeface="Wingdings" pitchFamily="2" charset="2"/>
              <a:buChar char=""/>
            </a:pPr>
            <a:r>
              <a:rPr lang="ko-KR" altLang="en-US" dirty="0" smtClean="0"/>
              <a:t>타인의 사생활을 침해하는 행위</a:t>
            </a:r>
          </a:p>
          <a:p>
            <a:pPr lvl="1">
              <a:buFont typeface="Wingdings" pitchFamily="2" charset="2"/>
              <a:buChar char=""/>
            </a:pPr>
            <a:r>
              <a:rPr lang="ko-KR" altLang="en-US" dirty="0" smtClean="0"/>
              <a:t>인터넷 전반의 실험에 있어서의 과실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03. </a:t>
            </a:r>
            <a:r>
              <a:rPr lang="ko-KR" altLang="en-US" dirty="0" smtClean="0"/>
              <a:t>보안 전문가의 자격 요건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ko-KR" altLang="en-US" dirty="0" smtClean="0"/>
              <a:t>다양한 분야에 대한 전문성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운영체제</a:t>
            </a:r>
            <a:endParaRPr lang="en-US" altLang="ko-KR" dirty="0" smtClean="0"/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네트워크와 병행한 운영체제</a:t>
            </a:r>
            <a:r>
              <a:rPr lang="en-US" altLang="ko-KR" dirty="0" smtClean="0">
                <a:solidFill>
                  <a:srgbClr val="FF0000"/>
                </a:solidFill>
              </a:rPr>
              <a:t>(Operating System)</a:t>
            </a:r>
            <a:r>
              <a:rPr lang="ko-KR" altLang="en-US" dirty="0" smtClean="0">
                <a:solidFill>
                  <a:srgbClr val="FF0000"/>
                </a:solidFill>
              </a:rPr>
              <a:t>에 대한 이해가 필요함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실무적으로 가장 중요한 </a:t>
            </a:r>
            <a:r>
              <a:rPr lang="ko-KR" altLang="en-US" dirty="0" err="1" smtClean="0">
                <a:solidFill>
                  <a:srgbClr val="FF0000"/>
                </a:solidFill>
              </a:rPr>
              <a:t>운영체제는</a:t>
            </a:r>
            <a:r>
              <a:rPr lang="ko-KR" altLang="en-US" dirty="0" smtClean="0">
                <a:solidFill>
                  <a:srgbClr val="FF0000"/>
                </a:solidFill>
              </a:rPr>
              <a:t> 윈도우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서버의 경우에는 유닉스 서버임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최근에는 </a:t>
            </a:r>
            <a:r>
              <a:rPr lang="ko-KR" altLang="en-US" dirty="0" err="1" smtClean="0">
                <a:solidFill>
                  <a:srgbClr val="FF0000"/>
                </a:solidFill>
              </a:rPr>
              <a:t>리눅스가</a:t>
            </a:r>
            <a:r>
              <a:rPr lang="ko-KR" altLang="en-US" dirty="0" smtClean="0">
                <a:solidFill>
                  <a:srgbClr val="FF0000"/>
                </a:solidFill>
              </a:rPr>
              <a:t> 매우 다양한 형태로 발전하고 있음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네트워크</a:t>
            </a:r>
            <a:endParaRPr lang="en-US" altLang="ko-KR" dirty="0" smtClean="0"/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TCP/IP</a:t>
            </a:r>
            <a:r>
              <a:rPr lang="ko-KR" altLang="en-US" dirty="0" smtClean="0">
                <a:solidFill>
                  <a:srgbClr val="FF0000"/>
                </a:solidFill>
              </a:rPr>
              <a:t>는 </a:t>
            </a:r>
            <a:r>
              <a:rPr lang="en-US" altLang="ko-KR" dirty="0" smtClean="0">
                <a:solidFill>
                  <a:srgbClr val="FF0000"/>
                </a:solidFill>
              </a:rPr>
              <a:t>1973</a:t>
            </a:r>
            <a:r>
              <a:rPr lang="ko-KR" altLang="en-US" dirty="0" smtClean="0">
                <a:solidFill>
                  <a:srgbClr val="FF0000"/>
                </a:solidFill>
              </a:rPr>
              <a:t>년대에 만들어져 지금까지 네트워크의 기본이 되는 프로토콜임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따라서 매우 중요하기 때문에 동작 하나하나까지 이해해야 </a:t>
            </a:r>
            <a:r>
              <a:rPr lang="ko-KR" altLang="en-US" dirty="0">
                <a:solidFill>
                  <a:srgbClr val="FF0000"/>
                </a:solidFill>
              </a:rPr>
              <a:t>함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프로그래밍</a:t>
            </a:r>
            <a:endParaRPr lang="en-US" altLang="ko-KR" dirty="0" smtClean="0"/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대체로 기본적인 </a:t>
            </a:r>
            <a:r>
              <a:rPr lang="en-US" altLang="ko-KR" dirty="0" smtClean="0">
                <a:solidFill>
                  <a:srgbClr val="FF0000"/>
                </a:solidFill>
              </a:rPr>
              <a:t>C </a:t>
            </a:r>
            <a:r>
              <a:rPr lang="ko-KR" altLang="en-US" dirty="0" smtClean="0">
                <a:solidFill>
                  <a:srgbClr val="FF0000"/>
                </a:solidFill>
              </a:rPr>
              <a:t>프로그래밍과 객체지향 프로그래밍에 대한 이해</a:t>
            </a:r>
            <a:r>
              <a:rPr lang="en-US" altLang="ko-KR" dirty="0" smtClean="0">
                <a:solidFill>
                  <a:srgbClr val="FF0000"/>
                </a:solidFill>
              </a:rPr>
              <a:t>, HTML </a:t>
            </a:r>
            <a:r>
              <a:rPr lang="ko-KR" altLang="en-US" dirty="0" smtClean="0">
                <a:solidFill>
                  <a:srgbClr val="FF0000"/>
                </a:solidFill>
              </a:rPr>
              <a:t>정도면 충분함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하지만 수준 높은 보안 전문가가 되려면 프로그래밍 능력이 상당히 중요함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3"/>
            <a:r>
              <a:rPr lang="ko-KR" altLang="en-US" dirty="0" smtClean="0"/>
              <a:t>보안 시스템 개발자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방화벽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침임 탐지 시스템</a:t>
            </a:r>
            <a:r>
              <a:rPr lang="en-US" altLang="ko-KR" dirty="0" smtClean="0"/>
              <a:t>(IDS)</a:t>
            </a:r>
            <a:r>
              <a:rPr lang="ko-KR" altLang="en-US" dirty="0" smtClean="0"/>
              <a:t> 등의 보안 시스템 개발자는 프로그래밍을 깊이 배워야 함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응용 프로그램 취약점 분석 테스터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리버스</a:t>
            </a:r>
            <a:r>
              <a:rPr lang="ko-KR" altLang="en-US" dirty="0" smtClean="0"/>
              <a:t> 엔지니어링</a:t>
            </a:r>
            <a:r>
              <a:rPr lang="en-US" altLang="ko-KR" dirty="0" smtClean="0"/>
              <a:t>(Reverse Engineering)</a:t>
            </a:r>
            <a:r>
              <a:rPr lang="ko-KR" altLang="en-US" dirty="0" smtClean="0"/>
              <a:t>을 이용한 게임과 상용 프로그램 테스터</a:t>
            </a:r>
            <a:r>
              <a:rPr lang="en-US" altLang="ko-KR" dirty="0" smtClean="0"/>
              <a:t>/</a:t>
            </a:r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취약점 분석가는 프로그래밍에 대해 자세히 알아야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어셈블리어에 대한 깊은 이해가 필요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서버</a:t>
            </a:r>
            <a:endParaRPr lang="en-US" altLang="ko-KR" dirty="0" smtClean="0"/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보안 전문가는 서버를 이해하는 것이 필수적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데이터베이스의 경우 기본적인 </a:t>
            </a:r>
            <a:r>
              <a:rPr lang="en-US" altLang="ko-KR" dirty="0" smtClean="0">
                <a:solidFill>
                  <a:srgbClr val="FF0000"/>
                </a:solidFill>
              </a:rPr>
              <a:t>SQL </a:t>
            </a:r>
            <a:r>
              <a:rPr lang="ko-KR" altLang="en-US" dirty="0" smtClean="0">
                <a:solidFill>
                  <a:srgbClr val="FF0000"/>
                </a:solidFill>
              </a:rPr>
              <a:t>역시 공부가 필요함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03. </a:t>
            </a:r>
            <a:r>
              <a:rPr lang="ko-KR" altLang="en-US" dirty="0" smtClean="0"/>
              <a:t>보안 전문가의 자격 요건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1124744"/>
            <a:ext cx="8712968" cy="5400600"/>
          </a:xfrm>
        </p:spPr>
        <p:txBody>
          <a:bodyPr/>
          <a:lstStyle/>
          <a:p>
            <a:r>
              <a:rPr lang="ko-KR" altLang="en-US" dirty="0" smtClean="0"/>
              <a:t>다양한 분야에 대한 전문성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보안 시스템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방화벽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침입 탐지 시스템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침입 방지 시스템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단일 사용자 승인</a:t>
            </a:r>
            <a:r>
              <a:rPr lang="en-US" altLang="ko-KR" dirty="0" smtClean="0"/>
              <a:t>(SSO), </a:t>
            </a:r>
            <a:r>
              <a:rPr lang="ko-KR" altLang="en-US" dirty="0" smtClean="0"/>
              <a:t>네트워크 접근 제어 시스템</a:t>
            </a:r>
            <a:r>
              <a:rPr lang="en-US" altLang="ko-KR" dirty="0" smtClean="0"/>
              <a:t>(NAC), </a:t>
            </a:r>
            <a:r>
              <a:rPr lang="ko-KR" altLang="en-US" dirty="0" smtClean="0"/>
              <a:t>백신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과 같은 보안 솔루션의 경우 각 시스템별 기본 보안 통제와 적용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네트워크상에서 구성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목적 등을 이해해야 함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1"/>
            <a:r>
              <a:rPr lang="ko-KR" altLang="en-US" dirty="0" smtClean="0"/>
              <a:t>모니터링 시스템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네트워크 관리 시스템</a:t>
            </a:r>
            <a:r>
              <a:rPr lang="en-US" altLang="ko-KR" dirty="0" smtClean="0"/>
              <a:t>(NMS), </a:t>
            </a:r>
            <a:r>
              <a:rPr lang="ko-KR" altLang="en-US" dirty="0" smtClean="0"/>
              <a:t>네트워크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모니터링 시스템</a:t>
            </a:r>
            <a:r>
              <a:rPr lang="en-US" altLang="ko-KR" dirty="0" smtClean="0"/>
              <a:t>(MRTG)</a:t>
            </a:r>
            <a:r>
              <a:rPr lang="ko-KR" altLang="en-US" dirty="0" smtClean="0"/>
              <a:t>과 같은 모니터링 시스템에 대한 기본적인 개념 정도는 필요함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암호</a:t>
            </a:r>
            <a:endParaRPr lang="en-US" altLang="ko-KR" dirty="0" smtClean="0"/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암호와 해시의 차이</a:t>
            </a:r>
            <a:endParaRPr lang="en-US" altLang="ko-KR" dirty="0">
              <a:solidFill>
                <a:srgbClr val="FF0000"/>
              </a:solidFill>
            </a:endParaRPr>
          </a:p>
          <a:p>
            <a:pPr lvl="2"/>
            <a:r>
              <a:rPr lang="ko-KR" altLang="en-US" dirty="0" err="1" smtClean="0">
                <a:solidFill>
                  <a:srgbClr val="FF0000"/>
                </a:solidFill>
              </a:rPr>
              <a:t>대칭키</a:t>
            </a:r>
            <a:r>
              <a:rPr lang="ko-KR" altLang="en-US" dirty="0" smtClean="0">
                <a:solidFill>
                  <a:srgbClr val="FF0000"/>
                </a:solidFill>
              </a:rPr>
              <a:t> 알고리즘과 </a:t>
            </a:r>
            <a:r>
              <a:rPr lang="ko-KR" altLang="en-US" dirty="0" err="1" smtClean="0">
                <a:solidFill>
                  <a:srgbClr val="FF0000"/>
                </a:solidFill>
              </a:rPr>
              <a:t>비대칭키</a:t>
            </a:r>
            <a:r>
              <a:rPr lang="ko-KR" altLang="en-US" dirty="0" smtClean="0">
                <a:solidFill>
                  <a:srgbClr val="FF0000"/>
                </a:solidFill>
              </a:rPr>
              <a:t> 알고리즘의 종류와 강도</a:t>
            </a:r>
            <a:endParaRPr lang="en-US" altLang="ko-KR" dirty="0">
              <a:solidFill>
                <a:srgbClr val="FF0000"/>
              </a:solidFill>
            </a:endParaRP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공개키 기반 구조에 대한 이해 필요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정책과 절차</a:t>
            </a:r>
            <a:endParaRPr lang="en-US" altLang="ko-KR" dirty="0" smtClean="0"/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큰 조직의 보안 전문가일수록 보안 정책</a:t>
            </a:r>
            <a:r>
              <a:rPr lang="en-US" altLang="ko-KR" dirty="0" smtClean="0">
                <a:solidFill>
                  <a:srgbClr val="FF0000"/>
                </a:solidFill>
              </a:rPr>
              <a:t>(Security Policy)</a:t>
            </a:r>
            <a:r>
              <a:rPr lang="ko-KR" altLang="en-US" dirty="0">
                <a:solidFill>
                  <a:srgbClr val="FF0000"/>
                </a:solidFill>
              </a:rPr>
              <a:t>과</a:t>
            </a:r>
            <a:r>
              <a:rPr lang="ko-KR" altLang="en-US" dirty="0" smtClean="0">
                <a:solidFill>
                  <a:srgbClr val="FF0000"/>
                </a:solidFill>
              </a:rPr>
              <a:t> 해당 기업의 핵심적인 업무 프로세스에 대한 이해 필요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보안 정책에서 가장 핵심적인 요소인 보안 거버넌스</a:t>
            </a:r>
            <a:r>
              <a:rPr lang="en-US" altLang="ko-KR" dirty="0" smtClean="0">
                <a:solidFill>
                  <a:srgbClr val="FF0000"/>
                </a:solidFill>
              </a:rPr>
              <a:t>(Security Governance)</a:t>
            </a:r>
            <a:r>
              <a:rPr lang="ko-KR" altLang="en-US" dirty="0" smtClean="0">
                <a:solidFill>
                  <a:srgbClr val="FF0000"/>
                </a:solidFill>
              </a:rPr>
              <a:t>에 대한 이해 필요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>
              <a:solidFill>
                <a:srgbClr val="FF0000"/>
              </a:solidFill>
            </a:endParaRP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보안 </a:t>
            </a:r>
            <a:r>
              <a:rPr lang="ko-KR" altLang="en-US" dirty="0" err="1" smtClean="0">
                <a:solidFill>
                  <a:srgbClr val="FF0000"/>
                </a:solidFill>
              </a:rPr>
              <a:t>거버넌스란</a:t>
            </a:r>
            <a:r>
              <a:rPr lang="ko-KR" altLang="en-US" dirty="0" smtClean="0">
                <a:solidFill>
                  <a:srgbClr val="FF0000"/>
                </a:solidFill>
              </a:rPr>
              <a:t> ‘조직의 보안을 달성하기 위한 구성원들 간의 지배 구조’이다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최근 발생한 대규모 보안 사고의 원인이 대부분 이러한 지배 구조의 부재 때문임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04. </a:t>
            </a:r>
            <a:r>
              <a:rPr lang="ko-KR" altLang="en-US" dirty="0" smtClean="0"/>
              <a:t>보안 관련 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세</a:t>
            </a:r>
            <a:r>
              <a:rPr lang="ko-KR" altLang="en-US" dirty="0">
                <a:solidFill>
                  <a:srgbClr val="FF0000"/>
                </a:solidFill>
              </a:rPr>
              <a:t>계</a:t>
            </a:r>
            <a:r>
              <a:rPr lang="ko-KR" altLang="en-US" dirty="0" smtClean="0">
                <a:solidFill>
                  <a:srgbClr val="FF0000"/>
                </a:solidFill>
              </a:rPr>
              <a:t>의 </a:t>
            </a:r>
            <a:r>
              <a:rPr lang="en-US" altLang="ko-KR" dirty="0" smtClean="0">
                <a:solidFill>
                  <a:srgbClr val="FF0000"/>
                </a:solidFill>
              </a:rPr>
              <a:t>70% </a:t>
            </a:r>
            <a:r>
              <a:rPr lang="ko-KR" altLang="en-US" dirty="0" smtClean="0">
                <a:solidFill>
                  <a:srgbClr val="FF0000"/>
                </a:solidFill>
              </a:rPr>
              <a:t>이상의 해커가 학생이라고 한다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</a:rPr>
              <a:t>해킹을 </a:t>
            </a:r>
            <a:r>
              <a:rPr lang="ko-KR" altLang="en-US" dirty="0">
                <a:solidFill>
                  <a:srgbClr val="FF0000"/>
                </a:solidFill>
              </a:rPr>
              <a:t>영리가 목적이 아닌 일종의 호기심에 수행하는 </a:t>
            </a:r>
            <a:r>
              <a:rPr lang="ko-KR" altLang="en-US" dirty="0" smtClean="0">
                <a:solidFill>
                  <a:srgbClr val="FF0000"/>
                </a:solidFill>
              </a:rPr>
              <a:t>경우가 많음을 의미하지만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역시 범죄로서 </a:t>
            </a:r>
            <a:r>
              <a:rPr lang="ko-KR" altLang="en-US" dirty="0" smtClean="0">
                <a:solidFill>
                  <a:srgbClr val="FF0000"/>
                </a:solidFill>
              </a:rPr>
              <a:t>똑같이 처벌받는다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경찰청 </a:t>
            </a:r>
            <a:r>
              <a:rPr lang="ko-KR" altLang="en-US" dirty="0" err="1">
                <a:solidFill>
                  <a:srgbClr val="FF0000"/>
                </a:solidFill>
              </a:rPr>
              <a:t>사이버테러대응센터</a:t>
            </a:r>
            <a:r>
              <a:rPr lang="ko-KR" altLang="en-US" dirty="0">
                <a:solidFill>
                  <a:srgbClr val="FF0000"/>
                </a:solidFill>
              </a:rPr>
              <a:t> 홈페이지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dirty="0" err="1" smtClean="0">
                <a:solidFill>
                  <a:srgbClr val="FF0000"/>
                </a:solidFill>
              </a:rPr>
              <a:t>www.netan.go.kr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에서 보안 관련 법률의 주요 내용을 살펴볼 수 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김지선\Desktop\칼무리\K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5021"/>
            <a:ext cx="54448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0391" y="45811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1-26]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잘못된 길을 걷는 해커의 종말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04. </a:t>
            </a:r>
            <a:r>
              <a:rPr lang="ko-KR" altLang="en-US" dirty="0" smtClean="0"/>
              <a:t>보안 관련 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정보통신망 이용촉진 및 정보보호 등에 관한 법률</a:t>
            </a:r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안전한 정보통신망 환경을 조성하는 것이 목적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err="1" smtClean="0">
                <a:solidFill>
                  <a:srgbClr val="FF0000"/>
                </a:solidFill>
              </a:rPr>
              <a:t>정보통신과</a:t>
            </a:r>
            <a:r>
              <a:rPr lang="ko-KR" altLang="en-US" dirty="0" smtClean="0">
                <a:solidFill>
                  <a:srgbClr val="FF0000"/>
                </a:solidFill>
              </a:rPr>
              <a:t> 관련된 가장 광범위한 법률임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ko-KR" altLang="en-US" dirty="0" err="1" smtClean="0">
                <a:solidFill>
                  <a:srgbClr val="FF0000"/>
                </a:solidFill>
              </a:rPr>
              <a:t>정보통신</a:t>
            </a:r>
            <a:r>
              <a:rPr lang="ko-KR" altLang="en-US" dirty="0" smtClean="0">
                <a:solidFill>
                  <a:srgbClr val="FF0000"/>
                </a:solidFill>
              </a:rPr>
              <a:t> 서비스 사업자와 관련된 내용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err="1" smtClean="0">
                <a:solidFill>
                  <a:srgbClr val="FF0000"/>
                </a:solidFill>
              </a:rPr>
              <a:t>개인정보보호와</a:t>
            </a:r>
            <a:r>
              <a:rPr lang="ko-KR" altLang="en-US" dirty="0" smtClean="0">
                <a:solidFill>
                  <a:srgbClr val="FF0000"/>
                </a:solidFill>
              </a:rPr>
              <a:t> 관련된 내용 등을 범죄로 규정함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이를 어길 시에 </a:t>
            </a:r>
            <a:r>
              <a:rPr lang="en-US" altLang="ko-KR" dirty="0" smtClean="0">
                <a:solidFill>
                  <a:srgbClr val="FF0000"/>
                </a:solidFill>
              </a:rPr>
              <a:t>3</a:t>
            </a:r>
            <a:r>
              <a:rPr lang="ko-KR" altLang="en-US" dirty="0" smtClean="0">
                <a:solidFill>
                  <a:srgbClr val="FF0000"/>
                </a:solidFill>
              </a:rPr>
              <a:t>년</a:t>
            </a:r>
            <a:r>
              <a:rPr lang="en-US" altLang="ko-KR" dirty="0" smtClean="0">
                <a:solidFill>
                  <a:srgbClr val="FF0000"/>
                </a:solidFill>
              </a:rPr>
              <a:t>~7</a:t>
            </a:r>
            <a:r>
              <a:rPr lang="ko-KR" altLang="en-US" dirty="0" smtClean="0">
                <a:solidFill>
                  <a:srgbClr val="FF0000"/>
                </a:solidFill>
              </a:rPr>
              <a:t>년의 징역 또는 </a:t>
            </a:r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</a:rPr>
              <a:t>천만 원</a:t>
            </a:r>
            <a:r>
              <a:rPr lang="en-US" altLang="ko-KR" dirty="0" smtClean="0">
                <a:solidFill>
                  <a:srgbClr val="FF0000"/>
                </a:solidFill>
              </a:rPr>
              <a:t>~5</a:t>
            </a:r>
            <a:r>
              <a:rPr lang="ko-KR" altLang="en-US" dirty="0" smtClean="0">
                <a:solidFill>
                  <a:srgbClr val="FF0000"/>
                </a:solidFill>
              </a:rPr>
              <a:t>천만 원의 벌금에 처함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ko-KR" altLang="en-US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86421"/>
              </p:ext>
            </p:extLst>
          </p:nvPr>
        </p:nvGraphicFramePr>
        <p:xfrm>
          <a:off x="1052486" y="2634944"/>
          <a:ext cx="7488831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160240"/>
                <a:gridCol w="4536503"/>
              </a:tblGrid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순번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적용 법조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범죄 내용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사이버 명예 훼손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사실 유포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en-US" altLang="ko-KR" sz="7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사이버 명예 훼손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허위사실 유포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이용자 개인정보 수집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개인정보 목적 외 이용 및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 제공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이용자 개인정보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훼손ㆍ침해ㆍ누설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악성프로그램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바이러스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유포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정보통신망 장애 발생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타인 정보 훼손 및 타인 비밀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침해ㆍ도용ㆍ누설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72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정보통신망 침입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72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직무상 비밀 누설 및 목적 외 사용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72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속이는 행위에 의한 개인정보 수집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73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정보통신 서비스 제공자 등의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기술적ㆍ관리적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조치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미이행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73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영리목적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청소년유해매체물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미표시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73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청소년유해매체물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광고 청소년에게 전송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인증기관 인증표시 무단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표시ㆍ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판매ㆍ진열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음란 문언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음향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영상 등의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배포ㆍ판매ㆍ전시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사이버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스토킹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공포불안을 야기시키는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말ㆍ음향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등의 반복 행위</a:t>
                      </a:r>
                      <a:r>
                        <a:rPr lang="en-US" altLang="ko-KR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스팸메일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수신거부 회피 관련 기술조치 행위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전자우편주소 무단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수집ㆍ판매ㆍ유통ㆍ정보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전송에 이용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불법행위를 위한 </a:t>
                      </a:r>
                      <a:r>
                        <a:rPr lang="ko-KR" altLang="en-US" sz="7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광고성</a:t>
                      </a:r>
                      <a:r>
                        <a:rPr lang="ko-KR" altLang="en-US" sz="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정보 전송</a:t>
                      </a:r>
                      <a:endParaRPr lang="ko-KR" altLang="en-US" sz="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4828" y="233901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정보통신망 이용촉진 및 정보보호 등에 관한 법률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’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주요 범죄 사항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15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04. </a:t>
            </a:r>
            <a:r>
              <a:rPr lang="ko-KR" altLang="en-US" dirty="0" smtClean="0"/>
              <a:t>보안 관련 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정보통신 기반 보호법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ISP(Internet Service Provider)</a:t>
            </a:r>
            <a:r>
              <a:rPr lang="ko-KR" altLang="en-US" dirty="0" smtClean="0">
                <a:solidFill>
                  <a:srgbClr val="FF0000"/>
                </a:solidFill>
              </a:rPr>
              <a:t>나 주요 통신사와 같은 주요 정보통신 기반 시설에 대한 보호법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ko-KR" altLang="en-US" smtClean="0">
                <a:solidFill>
                  <a:srgbClr val="FF0000"/>
                </a:solidFill>
              </a:rPr>
              <a:t>다음과 </a:t>
            </a:r>
            <a:r>
              <a:rPr lang="ko-KR" altLang="en-US" dirty="0" smtClean="0">
                <a:solidFill>
                  <a:srgbClr val="FF0000"/>
                </a:solidFill>
              </a:rPr>
              <a:t>같은 사항을 전자적 침해행위로 규정하고 있음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주요 정보통신 기반 시설을 교란</a:t>
            </a:r>
            <a:r>
              <a:rPr lang="en-US" altLang="ko-KR" dirty="0" smtClean="0">
                <a:solidFill>
                  <a:srgbClr val="FF0000"/>
                </a:solidFill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</a:rPr>
              <a:t>마비 또는 파괴한 자는 </a:t>
            </a:r>
            <a:r>
              <a:rPr lang="en-US" altLang="ko-KR" dirty="0" smtClean="0">
                <a:solidFill>
                  <a:srgbClr val="FF0000"/>
                </a:solidFill>
              </a:rPr>
              <a:t>10</a:t>
            </a:r>
            <a:r>
              <a:rPr lang="ko-KR" altLang="en-US" dirty="0" smtClean="0">
                <a:solidFill>
                  <a:srgbClr val="FF0000"/>
                </a:solidFill>
              </a:rPr>
              <a:t>년 이하의 징역 또는 </a:t>
            </a:r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</a:rPr>
              <a:t>억 원 이하의 벌금에 처함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0190"/>
              </p:ext>
            </p:extLst>
          </p:nvPr>
        </p:nvGraphicFramePr>
        <p:xfrm>
          <a:off x="1115616" y="2884051"/>
          <a:ext cx="747107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345"/>
                <a:gridCol w="1800200"/>
                <a:gridCol w="4711530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순번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적용 법조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범죄 내용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주요 정보통신 기반 시설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교란ㆍ마비ㆍ파괴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취약점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분석ㆍ평가업무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등의 종사자 비밀 누설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25649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정보통신 기반 보호법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’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주요 범죄 사항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04. </a:t>
            </a:r>
            <a:r>
              <a:rPr lang="ko-KR" altLang="en-US" dirty="0" smtClean="0"/>
              <a:t>보안 관련 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80728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개인정보 보호법</a:t>
            </a:r>
            <a:endParaRPr lang="en-US" altLang="ko-KR" dirty="0" smtClean="0"/>
          </a:p>
          <a:p>
            <a:pPr lvl="1"/>
            <a:r>
              <a:rPr lang="ko-KR" altLang="en-US" sz="1100" dirty="0" smtClean="0">
                <a:latin typeface="+mn-ea"/>
              </a:rPr>
              <a:t>‘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</a:rPr>
              <a:t>정보통신망 이용 촉진 및 정보보호 등에 관한 법률’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</a:rPr>
              <a:t>, ‘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</a:rPr>
              <a:t>신용정보의 이용 및 보호에 관한 법률’ 등의 개별 법령에서 다루고 </a:t>
            </a:r>
            <a:endParaRPr lang="en-US" altLang="ko-KR" sz="1100" dirty="0" smtClean="0">
              <a:solidFill>
                <a:srgbClr val="FF0000"/>
              </a:solidFill>
              <a:latin typeface="+mn-ea"/>
            </a:endParaRPr>
          </a:p>
          <a:p>
            <a:pPr lvl="1">
              <a:buNone/>
            </a:pPr>
            <a:r>
              <a:rPr lang="en-US" altLang="ko-KR" sz="1100" dirty="0" smtClean="0">
                <a:solidFill>
                  <a:srgbClr val="FF0000"/>
                </a:solidFill>
                <a:latin typeface="+mn-ea"/>
              </a:rPr>
              <a:t>	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</a:rPr>
              <a:t>있는 개인정보와 관련된 사항을 통합하여 규정한 법</a:t>
            </a:r>
            <a:endParaRPr lang="en-US" altLang="ko-KR" sz="1100" dirty="0" smtClean="0">
              <a:solidFill>
                <a:srgbClr val="FF0000"/>
              </a:solidFill>
              <a:latin typeface="+mn-ea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ko-KR" sz="1100" dirty="0" smtClean="0">
                <a:solidFill>
                  <a:srgbClr val="FF0000"/>
                </a:solidFill>
                <a:latin typeface="+mn-ea"/>
              </a:rPr>
              <a:t>2012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</a:rPr>
              <a:t>년에 시행되었으며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</a:rPr>
              <a:t>각 규정에 따라 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</a:rPr>
              <a:t>년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</a:rPr>
              <a:t>~10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</a:rPr>
              <a:t>년의 징역 또는 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</a:rPr>
              <a:t>천만 원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</a:rPr>
              <a:t>~1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</a:rPr>
              <a:t>억 원의 벌금에 처하고 있음</a:t>
            </a:r>
            <a:r>
              <a:rPr lang="en-US" altLang="ko-KR" sz="1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100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52486" y="2543512"/>
          <a:ext cx="748883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186"/>
                <a:gridCol w="1584176"/>
                <a:gridCol w="5337469"/>
              </a:tblGrid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순번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적용 법조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범죄 내용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동의 없는 개인정보 수집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민감한 개인정보 수집 및 필요 최소한의 개인정보 이외의 정보를 제공하지 아니했다는 이유로 서비스 제공 거부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31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법정대리인의 동의 없는 아동 개인정보 수집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동의 받은 목적과 다른 목적으로 개인정보 이용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조의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주민등록번호 외의 회원가입 방법 </a:t>
                      </a:r>
                      <a:r>
                        <a:rPr lang="ko-KR" altLang="en-US" sz="8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미조치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조의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이용자 동의 없는 개인정보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 제공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이용자 동의 없는 개인정보 취급 위탁 및 개인정보 취급 위탁 사실 미공개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영업양도 등 </a:t>
                      </a:r>
                      <a:r>
                        <a:rPr lang="ko-KR" altLang="en-US" sz="8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미통지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영업양수자 등이 당초 목적과 다른 목적으로 개인정보 이용 또는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 제공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개인정보 관리 책임자 </a:t>
                      </a:r>
                      <a:r>
                        <a:rPr lang="ko-KR" altLang="en-US" sz="8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미지정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조의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개인정보 취급 방침 미공개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기술적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관리적 조치 </a:t>
                      </a:r>
                      <a:r>
                        <a:rPr lang="ko-KR" altLang="en-US" sz="8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미이행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기술적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관리적 조치 </a:t>
                      </a:r>
                      <a:r>
                        <a:rPr lang="ko-KR" altLang="en-US" sz="8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미이행으로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인한 개인정보 누출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개인정보 취급자의 개인정보 훼손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침해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누설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개인정보 </a:t>
                      </a:r>
                      <a:r>
                        <a:rPr lang="ko-KR" altLang="en-US" sz="8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미파기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이용자의 동의 철회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열람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정정 요구 </a:t>
                      </a:r>
                      <a:r>
                        <a:rPr lang="ko-KR" altLang="en-US" sz="8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미조치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개인정보 오류 정정 요청에 대한 필요 조치를 하지 아니하고 개인정보 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자 제공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이용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이용자의 동의 철회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열람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정정 요구를 개인정보 수집 방법보다 어렵게 함</a:t>
                      </a:r>
                      <a:endParaRPr lang="ko-KR" altLang="en-US" sz="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828" y="224758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정보통신망 이용촉진 및 정보보호 등에 관한 법률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’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주요 범죄 사항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04. </a:t>
            </a:r>
            <a:r>
              <a:rPr lang="ko-KR" altLang="en-US" dirty="0" smtClean="0"/>
              <a:t>보안 관련 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34746"/>
            <a:ext cx="8208912" cy="5805264"/>
          </a:xfrm>
        </p:spPr>
        <p:txBody>
          <a:bodyPr/>
          <a:lstStyle/>
          <a:p>
            <a:r>
              <a:rPr lang="ko-KR" altLang="en-US" dirty="0" smtClean="0"/>
              <a:t>통신비밀 보호법</a:t>
            </a:r>
            <a:endParaRPr lang="en-US" altLang="ko-KR" dirty="0" smtClean="0"/>
          </a:p>
          <a:p>
            <a:pPr lvl="1"/>
            <a:r>
              <a:rPr lang="ko-KR" altLang="en-US" sz="1100" dirty="0" smtClean="0">
                <a:solidFill>
                  <a:srgbClr val="FF0000"/>
                </a:solidFill>
              </a:rPr>
              <a:t>통신비밀을 보호하고 통신의 자유를 신장하기 위해 </a:t>
            </a:r>
            <a:r>
              <a:rPr lang="en-US" altLang="ko-KR" sz="1100" dirty="0" smtClean="0">
                <a:solidFill>
                  <a:srgbClr val="FF0000"/>
                </a:solidFill>
              </a:rPr>
              <a:t>1993</a:t>
            </a:r>
            <a:r>
              <a:rPr lang="ko-KR" altLang="en-US" sz="1100" dirty="0" smtClean="0">
                <a:solidFill>
                  <a:srgbClr val="FF0000"/>
                </a:solidFill>
              </a:rPr>
              <a:t>년에 처음 제정됨</a:t>
            </a:r>
            <a:r>
              <a:rPr lang="en-US" altLang="ko-KR" sz="1100" dirty="0" smtClean="0">
                <a:solidFill>
                  <a:srgbClr val="FF0000"/>
                </a:solidFill>
              </a:rPr>
              <a:t>.</a:t>
            </a:r>
            <a:endParaRPr lang="en-US" altLang="ko-KR" sz="1100" dirty="0">
              <a:solidFill>
                <a:srgbClr val="FF0000"/>
              </a:solidFill>
            </a:endParaRPr>
          </a:p>
          <a:p>
            <a:pPr lvl="1"/>
            <a:r>
              <a:rPr lang="ko-KR" altLang="en-US" sz="1100" dirty="0" smtClean="0">
                <a:solidFill>
                  <a:srgbClr val="FF0000"/>
                </a:solidFill>
              </a:rPr>
              <a:t>다음의 범죄 사실에 대해 </a:t>
            </a:r>
            <a:r>
              <a:rPr lang="en-US" altLang="ko-KR" sz="1100" dirty="0" smtClean="0">
                <a:solidFill>
                  <a:srgbClr val="FF0000"/>
                </a:solidFill>
              </a:rPr>
              <a:t>10</a:t>
            </a:r>
            <a:r>
              <a:rPr lang="ko-KR" altLang="en-US" sz="1100" dirty="0" smtClean="0">
                <a:solidFill>
                  <a:srgbClr val="FF0000"/>
                </a:solidFill>
              </a:rPr>
              <a:t>년 이하의 징역과 </a:t>
            </a:r>
            <a:r>
              <a:rPr lang="en-US" altLang="ko-KR" sz="1100" dirty="0" smtClean="0">
                <a:solidFill>
                  <a:srgbClr val="FF0000"/>
                </a:solidFill>
              </a:rPr>
              <a:t>5</a:t>
            </a:r>
            <a:r>
              <a:rPr lang="ko-KR" altLang="en-US" sz="1100" dirty="0" smtClean="0">
                <a:solidFill>
                  <a:srgbClr val="FF0000"/>
                </a:solidFill>
              </a:rPr>
              <a:t>년 이하의 자격 정지에 처하고 있음</a:t>
            </a:r>
            <a:r>
              <a:rPr lang="en-US" altLang="ko-KR" sz="11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sz="800" dirty="0" smtClean="0"/>
          </a:p>
          <a:p>
            <a:r>
              <a:rPr lang="ko-KR" altLang="en-US" dirty="0" smtClean="0"/>
              <a:t>저작권법</a:t>
            </a:r>
            <a:endParaRPr lang="en-US" altLang="ko-KR" dirty="0" smtClean="0"/>
          </a:p>
          <a:p>
            <a:pPr lvl="1"/>
            <a:r>
              <a:rPr lang="ko-KR" altLang="en-US" sz="1100" dirty="0" smtClean="0">
                <a:solidFill>
                  <a:srgbClr val="FF0000"/>
                </a:solidFill>
              </a:rPr>
              <a:t>저작자의 권리와 이에 인접하는 권리를 보호하고 저작물의 공정한 이용을 위한 목적으로 </a:t>
            </a:r>
            <a:r>
              <a:rPr lang="en-US" altLang="ko-KR" sz="1100" dirty="0" smtClean="0">
                <a:solidFill>
                  <a:srgbClr val="FF0000"/>
                </a:solidFill>
              </a:rPr>
              <a:t>2006</a:t>
            </a:r>
            <a:r>
              <a:rPr lang="ko-KR" altLang="en-US" sz="1100" dirty="0" smtClean="0">
                <a:solidFill>
                  <a:srgbClr val="FF0000"/>
                </a:solidFill>
              </a:rPr>
              <a:t>년 제정됨</a:t>
            </a:r>
            <a:r>
              <a:rPr lang="en-US" altLang="ko-KR" sz="11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ko-KR" altLang="en-US" sz="1100" dirty="0" smtClean="0">
                <a:solidFill>
                  <a:srgbClr val="FF0000"/>
                </a:solidFill>
              </a:rPr>
              <a:t>범죄 사실에 따라 </a:t>
            </a:r>
            <a:r>
              <a:rPr lang="en-US" altLang="ko-KR" sz="1100" dirty="0" smtClean="0">
                <a:solidFill>
                  <a:srgbClr val="FF0000"/>
                </a:solidFill>
              </a:rPr>
              <a:t>3</a:t>
            </a:r>
            <a:r>
              <a:rPr lang="ko-KR" altLang="en-US" sz="1100" dirty="0" smtClean="0">
                <a:solidFill>
                  <a:srgbClr val="FF0000"/>
                </a:solidFill>
              </a:rPr>
              <a:t>년</a:t>
            </a:r>
            <a:r>
              <a:rPr lang="en-US" altLang="ko-KR" sz="1100" dirty="0" smtClean="0">
                <a:solidFill>
                  <a:srgbClr val="FF0000"/>
                </a:solidFill>
              </a:rPr>
              <a:t>~5</a:t>
            </a:r>
            <a:r>
              <a:rPr lang="ko-KR" altLang="en-US" sz="1100" dirty="0" smtClean="0">
                <a:solidFill>
                  <a:srgbClr val="FF0000"/>
                </a:solidFill>
              </a:rPr>
              <a:t>년의 징역 또는 </a:t>
            </a:r>
            <a:r>
              <a:rPr lang="en-US" altLang="ko-KR" sz="1100" dirty="0" smtClean="0">
                <a:solidFill>
                  <a:srgbClr val="FF0000"/>
                </a:solidFill>
              </a:rPr>
              <a:t>3</a:t>
            </a:r>
            <a:r>
              <a:rPr lang="ko-KR" altLang="en-US" sz="1100" dirty="0" smtClean="0">
                <a:solidFill>
                  <a:srgbClr val="FF0000"/>
                </a:solidFill>
              </a:rPr>
              <a:t>천만 원</a:t>
            </a:r>
            <a:r>
              <a:rPr lang="en-US" altLang="ko-KR" sz="1100" dirty="0" smtClean="0">
                <a:solidFill>
                  <a:srgbClr val="FF0000"/>
                </a:solidFill>
              </a:rPr>
              <a:t>~5</a:t>
            </a:r>
            <a:r>
              <a:rPr lang="ko-KR" altLang="en-US" sz="1100" dirty="0" smtClean="0">
                <a:solidFill>
                  <a:srgbClr val="FF0000"/>
                </a:solidFill>
              </a:rPr>
              <a:t>천만 원의 벌금에 처하고 있음</a:t>
            </a:r>
            <a:r>
              <a:rPr lang="en-US" altLang="ko-KR" sz="1100" dirty="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92375" y="2337431"/>
          <a:ext cx="7471075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345"/>
                <a:gridCol w="1800200"/>
                <a:gridCol w="4711530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순번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적용 법조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범죄 내용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 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전기통신 감청 및 비공개 타인 간 대화 </a:t>
                      </a:r>
                      <a:r>
                        <a:rPr lang="ko-KR" altLang="en-US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녹음ㆍ청취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지득한 통신 및 대화내용 </a:t>
                      </a:r>
                      <a:r>
                        <a:rPr lang="ko-KR" altLang="en-US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공개ㆍ누설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통신제한조치 집행 등 관여 공무원의 비밀 공개 누설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통신제한조치 집행 등 관여 통신기관 직원 비밀 공개 누설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사인의 통신제한조치 취득내용의 외부 공개 및 누설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204309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통신비밀 보호법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’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주요 범죄 사항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92375" y="5286514"/>
          <a:ext cx="7471075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345"/>
                <a:gridCol w="1800200"/>
                <a:gridCol w="4711530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순번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적용 법조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범죄 내용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136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저작재산권 등 재산적 권리의 </a:t>
                      </a:r>
                      <a:r>
                        <a:rPr lang="ko-KR" altLang="en-US" sz="105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복제ㆍ전송ㆍ배포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등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136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저작인격권을 침해하여 저작자 명예 훼손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136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데이터베이스 제작자 권리를 </a:t>
                      </a:r>
                      <a:r>
                        <a:rPr lang="ko-KR" altLang="en-US" sz="105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복제ㆍ배포ㆍ전송으로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침해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136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조 제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항 제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05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ㆍ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기술적 보호조치 </a:t>
                      </a:r>
                      <a:r>
                        <a:rPr lang="ko-KR" altLang="en-US" sz="105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제거ㆍ변경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등과 같은 침해 행위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 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137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허위 저작권 주장 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복제ㆍ전송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중단 요구로 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ISP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업무방해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4992175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통신비밀 보호법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’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주요 범죄 사항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정보화 사회의 발전 과정과 보안의 역사를 알아본다</a:t>
            </a:r>
            <a:r>
              <a:rPr lang="en-US" altLang="ko-KR" sz="16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보안의 </a:t>
            </a:r>
            <a:r>
              <a:rPr lang="en-US" altLang="ko-KR" sz="1600" b="1" dirty="0"/>
              <a:t>3</a:t>
            </a:r>
            <a:r>
              <a:rPr lang="ko-KR" altLang="en-US" sz="1600" b="1" dirty="0"/>
              <a:t>대 요소를 이해한다</a:t>
            </a:r>
            <a:r>
              <a:rPr lang="en-US" altLang="ko-KR" sz="16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보안 </a:t>
            </a:r>
            <a:r>
              <a:rPr lang="ko-KR" altLang="en-US" sz="1600" b="1" dirty="0"/>
              <a:t>전문가가 갖춰야 할 자격 요건을 알아본다</a:t>
            </a:r>
            <a:r>
              <a:rPr lang="en-US" altLang="ko-KR" sz="16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보안 </a:t>
            </a:r>
            <a:r>
              <a:rPr lang="ko-KR" altLang="en-US" sz="1600" b="1" dirty="0"/>
              <a:t>전문가로서 지켜야 할 법규를 이해한다</a:t>
            </a:r>
            <a:r>
              <a:rPr lang="en-US" altLang="ko-KR" sz="1600" b="1" dirty="0"/>
              <a:t>. 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</a:t>
            </a:r>
            <a:r>
              <a:rPr lang="en-US" altLang="ko-KR" dirty="0"/>
              <a:t>. </a:t>
            </a:r>
            <a:r>
              <a:rPr lang="ko-KR" altLang="en-US" dirty="0"/>
              <a:t>해킹과 보안의 역사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/>
              <a:t>해킹이란</a:t>
            </a:r>
            <a:r>
              <a:rPr lang="en-US" altLang="ko-KR" dirty="0"/>
              <a:t>?</a:t>
            </a:r>
            <a:endParaRPr lang="ko-KR" altLang="en-US" dirty="0"/>
          </a:p>
          <a:p>
            <a:pPr lvl="1"/>
            <a:r>
              <a:rPr lang="ko-KR" altLang="en-US" dirty="0" err="1" smtClean="0"/>
              <a:t>국어사전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/>
              <a:t>‘남의 컴퓨터 시스템에 침입하여 장난이나 </a:t>
            </a:r>
            <a:r>
              <a:rPr lang="ko-KR" altLang="en-US" dirty="0" smtClean="0"/>
              <a:t>범죄를 </a:t>
            </a:r>
            <a:r>
              <a:rPr lang="ko-KR" altLang="en-US" dirty="0"/>
              <a:t>저지르는 일</a:t>
            </a:r>
            <a:r>
              <a:rPr lang="ko-KR" altLang="en-US" dirty="0" smtClean="0"/>
              <a:t>’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영어사전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/>
              <a:t> ‘컴퓨터 조작을 즐기기</a:t>
            </a:r>
            <a:r>
              <a:rPr lang="en-US" altLang="ko-KR" dirty="0"/>
              <a:t>, </a:t>
            </a:r>
            <a:r>
              <a:rPr lang="ko-KR" altLang="en-US" dirty="0"/>
              <a:t>무엇이나 숙고하지 않고 실행하기</a:t>
            </a:r>
            <a:r>
              <a:rPr lang="ko-KR" altLang="en-US" dirty="0" smtClean="0"/>
              <a:t>’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영영사전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/>
              <a:t>‘디자이너가 의도하지 않았던 </a:t>
            </a:r>
            <a:r>
              <a:rPr lang="ko-KR" altLang="en-US" dirty="0" smtClean="0"/>
              <a:t>방법으로 </a:t>
            </a:r>
            <a:r>
              <a:rPr lang="ko-KR" altLang="en-US" dirty="0"/>
              <a:t>시스템의 특성이나 규칙을 이용한 창조적인 사용법을 </a:t>
            </a:r>
            <a:r>
              <a:rPr lang="ko-KR" altLang="en-US" dirty="0" smtClean="0"/>
              <a:t>찾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는 </a:t>
            </a:r>
            <a:r>
              <a:rPr lang="ko-KR" altLang="en-US" dirty="0"/>
              <a:t>것</a:t>
            </a:r>
            <a:r>
              <a:rPr lang="en-US" altLang="ko-KR" dirty="0"/>
              <a:t>(Hacking is about </a:t>
            </a:r>
            <a:r>
              <a:rPr lang="en-US" altLang="ko-KR" dirty="0" smtClean="0"/>
              <a:t>finding </a:t>
            </a:r>
            <a:r>
              <a:rPr lang="en-US" altLang="ko-KR" dirty="0"/>
              <a:t>inventive solutions using the properties and laws of a system in ways </a:t>
            </a:r>
            <a:r>
              <a:rPr lang="en-US" altLang="ko-KR" dirty="0" smtClean="0"/>
              <a:t>not </a:t>
            </a:r>
          </a:p>
          <a:p>
            <a:pPr lvl="1">
              <a:buNone/>
            </a:pPr>
            <a:r>
              <a:rPr lang="en-US" altLang="ko-KR" dirty="0" smtClean="0"/>
              <a:t>	intended </a:t>
            </a:r>
            <a:r>
              <a:rPr lang="en-US" altLang="ko-KR" dirty="0"/>
              <a:t>by its designer</a:t>
            </a:r>
            <a:r>
              <a:rPr lang="en-US" altLang="ko-KR" dirty="0" smtClean="0"/>
              <a:t>.)’</a:t>
            </a:r>
          </a:p>
          <a:p>
            <a:pPr lvl="1"/>
            <a:endParaRPr lang="en-US" altLang="ko-KR" dirty="0"/>
          </a:p>
          <a:p>
            <a:pPr lvl="0">
              <a:buClr>
                <a:srgbClr val="4F81BD"/>
              </a:buClr>
            </a:pPr>
            <a:r>
              <a:rPr lang="en-US" altLang="ko-KR" dirty="0" smtClean="0">
                <a:solidFill>
                  <a:prstClr val="black"/>
                </a:solidFill>
              </a:rPr>
              <a:t>1950</a:t>
            </a:r>
            <a:r>
              <a:rPr lang="ko-KR" altLang="en-US" dirty="0">
                <a:solidFill>
                  <a:prstClr val="black"/>
                </a:solidFill>
              </a:rPr>
              <a:t>년대 </a:t>
            </a:r>
            <a:r>
              <a:rPr lang="ko-KR" altLang="en-US" dirty="0" smtClean="0">
                <a:solidFill>
                  <a:prstClr val="black"/>
                </a:solidFill>
              </a:rPr>
              <a:t>이전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altLang="ko-KR" dirty="0">
                <a:solidFill>
                  <a:srgbClr val="FF0000"/>
                </a:solidFill>
              </a:rPr>
              <a:t>1918</a:t>
            </a:r>
            <a:r>
              <a:rPr lang="ko-KR" altLang="en-US" dirty="0">
                <a:solidFill>
                  <a:srgbClr val="FF0000"/>
                </a:solidFill>
              </a:rPr>
              <a:t>년에 폴란드의 암호 보안 전문가들이 </a:t>
            </a:r>
            <a:r>
              <a:rPr lang="ko-KR" altLang="en-US" b="1" dirty="0" err="1">
                <a:solidFill>
                  <a:srgbClr val="FF0000"/>
                </a:solidFill>
              </a:rPr>
              <a:t>에니그마</a:t>
            </a:r>
            <a:r>
              <a:rPr lang="en-US" altLang="ko-KR" b="1" dirty="0">
                <a:solidFill>
                  <a:srgbClr val="FF0000"/>
                </a:solidFill>
              </a:rPr>
              <a:t>(Enigma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</a:rPr>
              <a:t>를 개발</a:t>
            </a:r>
            <a:endParaRPr lang="en-US" altLang="ko-KR" dirty="0">
              <a:solidFill>
                <a:srgbClr val="FF0000"/>
              </a:solidFill>
            </a:endParaRPr>
          </a:p>
          <a:p>
            <a:pPr lvl="2" algn="just">
              <a:buClr>
                <a:srgbClr val="4F81BD"/>
              </a:buClr>
            </a:pPr>
            <a:r>
              <a:rPr lang="ko-KR" altLang="en-US" dirty="0" err="1" smtClean="0"/>
              <a:t>에니그마는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평문</a:t>
            </a:r>
            <a:r>
              <a:rPr lang="ko-KR" altLang="en-US" dirty="0" smtClean="0"/>
              <a:t> 메시지를 암호화된 메시지로 변환하는 전기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기계 장치</a:t>
            </a:r>
            <a:endParaRPr lang="en-US" altLang="ko-KR" dirty="0" smtClean="0"/>
          </a:p>
          <a:p>
            <a:pPr lvl="2" algn="just">
              <a:buClr>
                <a:srgbClr val="4F81BD"/>
              </a:buClr>
            </a:pPr>
            <a:r>
              <a:rPr lang="ko-KR" altLang="en-US" dirty="0" smtClean="0"/>
              <a:t>처음에는 은행에서 </a:t>
            </a:r>
            <a:r>
              <a:rPr lang="ko-KR" altLang="en-US" dirty="0"/>
              <a:t>통신 보안 강화를 위해 개발되었지만</a:t>
            </a:r>
            <a:r>
              <a:rPr lang="en-US" altLang="ko-KR" dirty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/>
              <a:t>차 </a:t>
            </a:r>
            <a:r>
              <a:rPr lang="ko-KR" altLang="en-US" dirty="0" smtClean="0"/>
              <a:t>세계대전</a:t>
            </a:r>
            <a:endParaRPr lang="en-US" altLang="ko-KR" dirty="0" smtClean="0"/>
          </a:p>
          <a:p>
            <a:pPr lvl="2" algn="just">
              <a:buClr>
                <a:srgbClr val="4F81BD"/>
              </a:buCl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에서 </a:t>
            </a:r>
            <a:r>
              <a:rPr lang="ko-KR" altLang="en-US" dirty="0"/>
              <a:t>독일군에 의해 </a:t>
            </a:r>
            <a:r>
              <a:rPr lang="ko-KR" altLang="en-US" dirty="0" smtClean="0"/>
              <a:t>군사통신 </a:t>
            </a:r>
            <a:r>
              <a:rPr lang="ko-KR" altLang="en-US" dirty="0"/>
              <a:t>보안용으로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 algn="just">
              <a:buClr>
                <a:srgbClr val="4F81BD"/>
              </a:buClr>
            </a:pPr>
            <a:r>
              <a:rPr lang="ko-KR" altLang="en-US" dirty="0" smtClean="0"/>
              <a:t>알파벳이 </a:t>
            </a:r>
            <a:r>
              <a:rPr lang="ko-KR" altLang="en-US" dirty="0"/>
              <a:t>새겨진 원판 </a:t>
            </a:r>
            <a:r>
              <a:rPr lang="en-US" altLang="ko-KR" dirty="0"/>
              <a:t>3</a:t>
            </a:r>
            <a:r>
              <a:rPr lang="ko-KR" altLang="en-US" dirty="0"/>
              <a:t>개와 </a:t>
            </a:r>
            <a:r>
              <a:rPr lang="ko-KR" altLang="en-US" dirty="0" err="1"/>
              <a:t>문자판으로</a:t>
            </a:r>
            <a:r>
              <a:rPr lang="ko-KR" altLang="en-US" dirty="0"/>
              <a:t> </a:t>
            </a:r>
            <a:r>
              <a:rPr lang="ko-KR" altLang="en-US" dirty="0" smtClean="0"/>
              <a:t>구성되어 </a:t>
            </a:r>
            <a:r>
              <a:rPr lang="ko-KR" altLang="en-US" dirty="0"/>
              <a:t>있는데</a:t>
            </a:r>
            <a:r>
              <a:rPr lang="en-US" altLang="ko-KR" dirty="0"/>
              <a:t>, </a:t>
            </a:r>
            <a:r>
              <a:rPr lang="ko-KR" altLang="en-US" dirty="0" err="1" smtClean="0"/>
              <a:t>문자판</a:t>
            </a:r>
            <a:r>
              <a:rPr lang="ko-KR" altLang="en-US" dirty="0" smtClean="0"/>
              <a:t> </a:t>
            </a:r>
            <a:r>
              <a:rPr lang="ko-KR" altLang="en-US" dirty="0"/>
              <a:t>위에 </a:t>
            </a:r>
            <a:endParaRPr lang="en-US" altLang="ko-KR" dirty="0" smtClean="0"/>
          </a:p>
          <a:p>
            <a:pPr lvl="2" algn="just">
              <a:buClr>
                <a:srgbClr val="4F81BD"/>
              </a:buCl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하나의 </a:t>
            </a:r>
            <a:r>
              <a:rPr lang="ko-KR" altLang="en-US" dirty="0"/>
              <a:t>키를 누르면 나란히 놓인 </a:t>
            </a:r>
            <a:r>
              <a:rPr lang="en-US" altLang="ko-KR" dirty="0"/>
              <a:t>3</a:t>
            </a:r>
            <a:r>
              <a:rPr lang="ko-KR" altLang="en-US" dirty="0"/>
              <a:t>개의 원판이 회전하면서 </a:t>
            </a:r>
            <a:r>
              <a:rPr lang="ko-KR" altLang="en-US" dirty="0" smtClean="0"/>
              <a:t>복잡한 </a:t>
            </a:r>
            <a:r>
              <a:rPr lang="ko-KR" altLang="en-US" dirty="0"/>
              <a:t>체계로 </a:t>
            </a:r>
            <a:endParaRPr lang="en-US" altLang="ko-KR" dirty="0" smtClean="0"/>
          </a:p>
          <a:p>
            <a:pPr lvl="2" algn="just">
              <a:buClr>
                <a:srgbClr val="4F81BD"/>
              </a:buCl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암호가 만들어짐</a:t>
            </a:r>
            <a:r>
              <a:rPr lang="en-US" altLang="ko-KR" dirty="0" smtClean="0"/>
              <a:t>.</a:t>
            </a:r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1">
              <a:buClr>
                <a:srgbClr val="4F81BD"/>
              </a:buClr>
            </a:pP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0290" y="603904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1-1] </a:t>
            </a:r>
            <a:r>
              <a:rPr lang="ko-KR" altLang="en-US" sz="1000" b="1" dirty="0" err="1">
                <a:latin typeface="돋움" pitchFamily="50" charset="-127"/>
                <a:ea typeface="돋움" pitchFamily="50" charset="-127"/>
              </a:rPr>
              <a:t>에니그마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7" name="Picture 3" descr="C:\Documents and Settings\Administrator\바탕 화면\실이미지\1장\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688" y="3725911"/>
            <a:ext cx="1979728" cy="229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1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</a:t>
            </a:r>
            <a:r>
              <a:rPr lang="en-US" altLang="ko-KR" dirty="0"/>
              <a:t>. </a:t>
            </a:r>
            <a:r>
              <a:rPr lang="ko-KR" altLang="en-US" dirty="0"/>
              <a:t>해킹과 보안의 역사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96752"/>
            <a:ext cx="4464496" cy="5400600"/>
          </a:xfrm>
        </p:spPr>
        <p:txBody>
          <a:bodyPr/>
          <a:lstStyle/>
          <a:p>
            <a:pPr lvl="0">
              <a:buClr>
                <a:srgbClr val="4F81BD"/>
              </a:buClr>
            </a:pPr>
            <a:r>
              <a:rPr lang="en-US" altLang="ko-KR" dirty="0">
                <a:solidFill>
                  <a:prstClr val="black"/>
                </a:solidFill>
              </a:rPr>
              <a:t>1950</a:t>
            </a:r>
            <a:r>
              <a:rPr lang="ko-KR" altLang="en-US" dirty="0">
                <a:solidFill>
                  <a:prstClr val="black"/>
                </a:solidFill>
              </a:rPr>
              <a:t>년대 이전</a:t>
            </a:r>
            <a:endParaRPr lang="en-US" altLang="ko-KR" dirty="0">
              <a:solidFill>
                <a:prstClr val="black"/>
              </a:solidFill>
            </a:endParaRPr>
          </a:p>
          <a:p>
            <a:pPr lvl="1">
              <a:buClr>
                <a:srgbClr val="4F81BD"/>
              </a:buClr>
            </a:pPr>
            <a:r>
              <a:rPr lang="ko-KR" altLang="en-US" dirty="0" smtClean="0">
                <a:solidFill>
                  <a:srgbClr val="FF0000"/>
                </a:solidFill>
              </a:rPr>
              <a:t>알란 </a:t>
            </a:r>
            <a:r>
              <a:rPr lang="ko-KR" altLang="en-US" dirty="0" err="1" smtClean="0">
                <a:solidFill>
                  <a:srgbClr val="FF0000"/>
                </a:solidFill>
              </a:rPr>
              <a:t>튜링이</a:t>
            </a:r>
            <a:r>
              <a:rPr lang="ko-KR" altLang="en-US" dirty="0" smtClean="0">
                <a:solidFill>
                  <a:srgbClr val="FF0000"/>
                </a:solidFill>
              </a:rPr>
              <a:t> 최초의 </a:t>
            </a:r>
            <a:r>
              <a:rPr lang="ko-KR" altLang="en-US" dirty="0">
                <a:solidFill>
                  <a:srgbClr val="FF0000"/>
                </a:solidFill>
              </a:rPr>
              <a:t>컴퓨터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콜로서스</a:t>
            </a:r>
            <a:r>
              <a:rPr lang="ko-KR" altLang="en-US" dirty="0" err="1" smtClean="0">
                <a:solidFill>
                  <a:srgbClr val="FF0000"/>
                </a:solidFill>
              </a:rPr>
              <a:t>를</a:t>
            </a:r>
            <a:r>
              <a:rPr lang="ko-KR" altLang="en-US" dirty="0" smtClean="0">
                <a:solidFill>
                  <a:srgbClr val="FF0000"/>
                </a:solidFill>
              </a:rPr>
              <a:t> 개발</a:t>
            </a:r>
            <a:endParaRPr lang="en-US" altLang="ko-KR" dirty="0">
              <a:solidFill>
                <a:srgbClr val="FF0000"/>
              </a:solidFill>
            </a:endParaRPr>
          </a:p>
          <a:p>
            <a:pPr lvl="2">
              <a:lnSpc>
                <a:spcPts val="2300"/>
              </a:lnSpc>
              <a:spcBef>
                <a:spcPct val="0"/>
              </a:spcBef>
              <a:tabLst>
                <a:tab pos="804863" algn="l"/>
              </a:tabLst>
            </a:pPr>
            <a:r>
              <a:rPr lang="ko-KR" altLang="en-US" sz="1100" dirty="0" err="1">
                <a:solidFill>
                  <a:srgbClr val="FF0000"/>
                </a:solidFill>
              </a:rPr>
              <a:t>콜로서스는</a:t>
            </a:r>
            <a:r>
              <a:rPr lang="ko-KR" altLang="en-US" sz="1100" dirty="0">
                <a:solidFill>
                  <a:srgbClr val="FF0000"/>
                </a:solidFill>
              </a:rPr>
              <a:t> </a:t>
            </a:r>
            <a:r>
              <a:rPr lang="en-US" altLang="ko-KR" sz="1100" dirty="0" smtClean="0">
                <a:solidFill>
                  <a:srgbClr val="FF0000"/>
                </a:solidFill>
              </a:rPr>
              <a:t>2400</a:t>
            </a:r>
            <a:r>
              <a:rPr lang="ko-KR" altLang="en-US" sz="1100" dirty="0" smtClean="0">
                <a:solidFill>
                  <a:srgbClr val="FF0000"/>
                </a:solidFill>
              </a:rPr>
              <a:t>개의 </a:t>
            </a:r>
            <a:r>
              <a:rPr lang="ko-KR" altLang="en-US" sz="1100" dirty="0">
                <a:solidFill>
                  <a:srgbClr val="FF0000"/>
                </a:solidFill>
              </a:rPr>
              <a:t>진공관을 이용해 만들어짐</a:t>
            </a:r>
            <a:r>
              <a:rPr lang="en-US" altLang="ko-KR" sz="1100" dirty="0">
                <a:solidFill>
                  <a:srgbClr val="FF0000"/>
                </a:solidFill>
              </a:rPr>
              <a:t>. </a:t>
            </a:r>
            <a:r>
              <a:rPr lang="ko-KR" altLang="en-US" sz="1100" dirty="0">
                <a:solidFill>
                  <a:srgbClr val="FF0000"/>
                </a:solidFill>
              </a:rPr>
              <a:t>높이 </a:t>
            </a:r>
            <a:r>
              <a:rPr lang="en-US" altLang="ko-KR" sz="1100" dirty="0" err="1">
                <a:solidFill>
                  <a:srgbClr val="FF0000"/>
                </a:solidFill>
              </a:rPr>
              <a:t>3m</a:t>
            </a:r>
            <a:r>
              <a:rPr lang="en-US" altLang="ko-KR" sz="1100" dirty="0">
                <a:solidFill>
                  <a:srgbClr val="FF0000"/>
                </a:solidFill>
              </a:rPr>
              <a:t>.</a:t>
            </a:r>
          </a:p>
          <a:p>
            <a:pPr lvl="2">
              <a:lnSpc>
                <a:spcPts val="2300"/>
              </a:lnSpc>
              <a:spcBef>
                <a:spcPct val="0"/>
              </a:spcBef>
              <a:tabLst>
                <a:tab pos="804863" algn="l"/>
              </a:tabLst>
            </a:pPr>
            <a:r>
              <a:rPr lang="ko-KR" altLang="en-US" sz="1100" dirty="0">
                <a:solidFill>
                  <a:srgbClr val="FF0000"/>
                </a:solidFill>
              </a:rPr>
              <a:t>초당 </a:t>
            </a:r>
            <a:r>
              <a:rPr lang="en-US" altLang="ko-KR" sz="1100" dirty="0">
                <a:solidFill>
                  <a:srgbClr val="FF0000"/>
                </a:solidFill>
              </a:rPr>
              <a:t>5</a:t>
            </a:r>
            <a:r>
              <a:rPr lang="ko-KR" altLang="en-US" sz="1100" dirty="0" smtClean="0">
                <a:solidFill>
                  <a:srgbClr val="FF0000"/>
                </a:solidFill>
              </a:rPr>
              <a:t>천 자의 </a:t>
            </a:r>
            <a:r>
              <a:rPr lang="ko-KR" altLang="en-US" sz="1100" dirty="0">
                <a:solidFill>
                  <a:srgbClr val="FF0000"/>
                </a:solidFill>
              </a:rPr>
              <a:t>암호문이 종이 테이프를 타고 들어가면서 </a:t>
            </a:r>
            <a:r>
              <a:rPr lang="ko-KR" altLang="en-US" sz="1100" dirty="0" err="1">
                <a:solidFill>
                  <a:srgbClr val="FF0000"/>
                </a:solidFill>
              </a:rPr>
              <a:t>에니그마의</a:t>
            </a:r>
            <a:r>
              <a:rPr lang="ko-KR" altLang="en-US" sz="1100" dirty="0">
                <a:solidFill>
                  <a:srgbClr val="FF0000"/>
                </a:solidFill>
              </a:rPr>
              <a:t> 암호와 일치할 때까지 비교하는 방식</a:t>
            </a:r>
            <a:r>
              <a:rPr lang="en-US" altLang="ko-KR" sz="1100" dirty="0">
                <a:solidFill>
                  <a:srgbClr val="FF0000"/>
                </a:solidFill>
              </a:rPr>
              <a:t>. </a:t>
            </a:r>
          </a:p>
          <a:p>
            <a:pPr lvl="2">
              <a:lnSpc>
                <a:spcPts val="2300"/>
              </a:lnSpc>
              <a:spcBef>
                <a:spcPct val="0"/>
              </a:spcBef>
              <a:tabLst>
                <a:tab pos="804863" algn="l"/>
              </a:tabLst>
            </a:pPr>
            <a:r>
              <a:rPr lang="ko-KR" altLang="en-US" sz="1100" dirty="0">
                <a:solidFill>
                  <a:srgbClr val="FF0000"/>
                </a:solidFill>
              </a:rPr>
              <a:t>수를 세거나 비교</a:t>
            </a:r>
            <a:r>
              <a:rPr lang="en-US" altLang="ko-KR" sz="1100" dirty="0">
                <a:solidFill>
                  <a:srgbClr val="FF0000"/>
                </a:solidFill>
              </a:rPr>
              <a:t>, </a:t>
            </a:r>
            <a:r>
              <a:rPr lang="ko-KR" altLang="en-US" sz="1100" dirty="0">
                <a:solidFill>
                  <a:srgbClr val="FF0000"/>
                </a:solidFill>
              </a:rPr>
              <a:t>간단한 산술 연산을 하는 전자 부속들을 갖추고 있음</a:t>
            </a:r>
            <a:r>
              <a:rPr lang="en-US" altLang="ko-KR" sz="1100" dirty="0">
                <a:solidFill>
                  <a:srgbClr val="FF0000"/>
                </a:solidFill>
              </a:rPr>
              <a:t>. 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pPr lvl="2">
              <a:lnSpc>
                <a:spcPts val="2300"/>
              </a:lnSpc>
              <a:spcBef>
                <a:spcPct val="0"/>
              </a:spcBef>
              <a:tabLst>
                <a:tab pos="804863" algn="l"/>
              </a:tabLst>
            </a:pPr>
            <a:r>
              <a:rPr lang="ko-KR" altLang="en-US" sz="1100" dirty="0">
                <a:solidFill>
                  <a:srgbClr val="FF0000"/>
                </a:solidFill>
              </a:rPr>
              <a:t>계산 결과는 </a:t>
            </a:r>
            <a:r>
              <a:rPr lang="ko-KR" altLang="en-US" sz="1100" dirty="0" err="1">
                <a:solidFill>
                  <a:srgbClr val="FF0000"/>
                </a:solidFill>
              </a:rPr>
              <a:t>전기타자기를</a:t>
            </a:r>
            <a:r>
              <a:rPr lang="ko-KR" altLang="en-US" sz="1100" dirty="0">
                <a:solidFill>
                  <a:srgbClr val="FF0000"/>
                </a:solidFill>
              </a:rPr>
              <a:t> 경유하도록 설계되었으며</a:t>
            </a:r>
            <a:r>
              <a:rPr lang="en-US" altLang="ko-KR" sz="1100" dirty="0">
                <a:solidFill>
                  <a:srgbClr val="FF0000"/>
                </a:solidFill>
              </a:rPr>
              <a:t>, </a:t>
            </a:r>
            <a:r>
              <a:rPr lang="ko-KR" altLang="en-US" sz="1100" dirty="0">
                <a:solidFill>
                  <a:srgbClr val="FF0000"/>
                </a:solidFill>
              </a:rPr>
              <a:t>프로그램은 </a:t>
            </a:r>
            <a:r>
              <a:rPr lang="ko-KR" altLang="en-US" sz="1100" dirty="0" err="1">
                <a:solidFill>
                  <a:srgbClr val="FF0000"/>
                </a:solidFill>
              </a:rPr>
              <a:t>플러그판의</a:t>
            </a:r>
            <a:r>
              <a:rPr lang="ko-KR" altLang="en-US" sz="1100" dirty="0">
                <a:solidFill>
                  <a:srgbClr val="FF0000"/>
                </a:solidFill>
              </a:rPr>
              <a:t> 스위치를 조작함으로써 가능</a:t>
            </a:r>
            <a:r>
              <a:rPr lang="en-US" altLang="ko-KR" sz="1100" dirty="0">
                <a:solidFill>
                  <a:srgbClr val="FF0000"/>
                </a:solidFill>
              </a:rPr>
              <a:t>. </a:t>
            </a:r>
            <a:r>
              <a:rPr lang="ko-KR" altLang="en-US" sz="1100" dirty="0">
                <a:solidFill>
                  <a:srgbClr val="FF0000"/>
                </a:solidFill>
              </a:rPr>
              <a:t>각 세트는 한 차례에 </a:t>
            </a:r>
            <a:r>
              <a:rPr lang="en-US" altLang="ko-KR" sz="1100" dirty="0">
                <a:solidFill>
                  <a:srgbClr val="FF0000"/>
                </a:solidFill>
              </a:rPr>
              <a:t>1</a:t>
            </a:r>
            <a:r>
              <a:rPr lang="ko-KR" altLang="en-US" sz="1100" dirty="0" smtClean="0">
                <a:solidFill>
                  <a:srgbClr val="FF0000"/>
                </a:solidFill>
              </a:rPr>
              <a:t>만 </a:t>
            </a:r>
            <a:r>
              <a:rPr lang="en-US" altLang="ko-KR" sz="1100" dirty="0" smtClean="0">
                <a:solidFill>
                  <a:srgbClr val="FF0000"/>
                </a:solidFill>
              </a:rPr>
              <a:t>7,576</a:t>
            </a:r>
            <a:r>
              <a:rPr lang="ko-KR" altLang="en-US" sz="1100" dirty="0">
                <a:solidFill>
                  <a:srgbClr val="FF0000"/>
                </a:solidFill>
              </a:rPr>
              <a:t>개의 조합을 점검</a:t>
            </a:r>
            <a:endParaRPr lang="en-US" altLang="ko-KR" sz="1100" dirty="0">
              <a:solidFill>
                <a:srgbClr val="FF0000"/>
              </a:solidFill>
            </a:endParaRPr>
          </a:p>
          <a:p>
            <a:pPr lvl="1">
              <a:lnSpc>
                <a:spcPts val="2800"/>
              </a:lnSpc>
              <a:spcBef>
                <a:spcPct val="0"/>
              </a:spcBef>
              <a:spcAft>
                <a:spcPts val="1000"/>
              </a:spcAft>
            </a:pPr>
            <a:endParaRPr lang="en-US" altLang="ko-KR" sz="1100" dirty="0">
              <a:solidFill>
                <a:srgbClr val="FF0000"/>
              </a:solidFill>
            </a:endParaRPr>
          </a:p>
          <a:p>
            <a:pPr lvl="2">
              <a:lnSpc>
                <a:spcPts val="2300"/>
              </a:lnSpc>
              <a:spcBef>
                <a:spcPct val="0"/>
              </a:spcBef>
              <a:tabLst>
                <a:tab pos="804863" algn="l"/>
              </a:tabLst>
            </a:pPr>
            <a:endParaRPr lang="en-US" altLang="ko-KR" dirty="0"/>
          </a:p>
          <a:p>
            <a:pPr lvl="2">
              <a:lnSpc>
                <a:spcPts val="2300"/>
              </a:lnSpc>
              <a:spcBef>
                <a:spcPct val="0"/>
              </a:spcBef>
              <a:tabLst>
                <a:tab pos="804863" algn="l"/>
              </a:tabLst>
            </a:pPr>
            <a:endParaRPr lang="en-US" altLang="ko-KR" sz="1100" dirty="0">
              <a:solidFill>
                <a:srgbClr val="FF0000"/>
              </a:solidFill>
            </a:endParaRPr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Hack </a:t>
            </a:r>
            <a:r>
              <a:rPr lang="ko-KR" altLang="en-US" dirty="0" smtClean="0"/>
              <a:t>의미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‘</a:t>
            </a:r>
            <a:r>
              <a:rPr lang="en-US" altLang="ko-KR" dirty="0" smtClean="0"/>
              <a:t>Hack’</a:t>
            </a:r>
            <a:r>
              <a:rPr lang="ko-KR" altLang="en-US" dirty="0" smtClean="0"/>
              <a:t>이라는 말은 </a:t>
            </a:r>
            <a:r>
              <a:rPr lang="en-US" altLang="ko-KR" dirty="0" smtClean="0"/>
              <a:t>1948</a:t>
            </a:r>
            <a:r>
              <a:rPr lang="ko-KR" altLang="en-US" dirty="0" smtClean="0"/>
              <a:t>년도에 설립된 </a:t>
            </a:r>
            <a:r>
              <a:rPr lang="ko-KR" altLang="en-US" dirty="0" err="1" smtClean="0"/>
              <a:t>메사추세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츠</a:t>
            </a:r>
            <a:r>
              <a:rPr lang="ko-KR" altLang="en-US" dirty="0" smtClean="0"/>
              <a:t> 공과대학</a:t>
            </a:r>
            <a:r>
              <a:rPr lang="en-US" altLang="ko-KR" dirty="0" smtClean="0"/>
              <a:t>(MIT)</a:t>
            </a:r>
            <a:r>
              <a:rPr lang="ko-KR" altLang="en-US" dirty="0" smtClean="0"/>
              <a:t>의 모형 기차 제작 동아리인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TMRC(Tech Model Railroad Club)</a:t>
            </a:r>
            <a:r>
              <a:rPr lang="ko-KR" altLang="en-US" dirty="0" smtClean="0"/>
              <a:t>에서 ‘전기 기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트랙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스위치를 보다 빠르게 조작하다’라는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의미로 처음 사용됨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ko-KR" altLang="en-US" dirty="0"/>
          </a:p>
          <a:p>
            <a:pPr lvl="1"/>
            <a:r>
              <a:rPr lang="en-US" altLang="ko-KR" dirty="0" smtClean="0"/>
              <a:t>TMRC</a:t>
            </a:r>
            <a:r>
              <a:rPr lang="ko-KR" altLang="en-US" dirty="0" smtClean="0"/>
              <a:t>의 해킹의 정의</a:t>
            </a:r>
            <a:endParaRPr lang="en-US" altLang="ko-KR" dirty="0"/>
          </a:p>
          <a:p>
            <a:pPr lvl="1">
              <a:buNone/>
            </a:pPr>
            <a:r>
              <a:rPr lang="en-US" altLang="ko-KR" dirty="0" smtClean="0">
                <a:solidFill>
                  <a:schemeClr val="accent1"/>
                </a:solidFill>
              </a:rPr>
              <a:t>	“</a:t>
            </a:r>
            <a:r>
              <a:rPr lang="en-US" altLang="ko-KR" dirty="0">
                <a:solidFill>
                  <a:schemeClr val="accent1"/>
                </a:solidFill>
              </a:rPr>
              <a:t>We at TMRC use the term ‘hacker’ only in its </a:t>
            </a:r>
            <a:endParaRPr lang="en-US" altLang="ko-KR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US" altLang="ko-KR" dirty="0" smtClean="0">
                <a:solidFill>
                  <a:schemeClr val="accent1"/>
                </a:solidFill>
              </a:rPr>
              <a:t>	original </a:t>
            </a:r>
            <a:r>
              <a:rPr lang="en-US" altLang="ko-KR" dirty="0">
                <a:solidFill>
                  <a:schemeClr val="accent1"/>
                </a:solidFill>
              </a:rPr>
              <a:t>meaning, someone who </a:t>
            </a:r>
            <a:r>
              <a:rPr lang="en-US" altLang="ko-KR" dirty="0" smtClean="0">
                <a:solidFill>
                  <a:schemeClr val="accent1"/>
                </a:solidFill>
              </a:rPr>
              <a:t>applies </a:t>
            </a:r>
          </a:p>
          <a:p>
            <a:pPr lvl="1">
              <a:buNone/>
            </a:pPr>
            <a:r>
              <a:rPr lang="en-US" altLang="ko-KR" dirty="0" smtClean="0">
                <a:solidFill>
                  <a:schemeClr val="accent1"/>
                </a:solidFill>
              </a:rPr>
              <a:t>	ingenuity </a:t>
            </a:r>
            <a:r>
              <a:rPr lang="en-US" altLang="ko-KR" dirty="0">
                <a:solidFill>
                  <a:schemeClr val="accent1"/>
                </a:solidFill>
              </a:rPr>
              <a:t>to create a clever result, called a </a:t>
            </a:r>
            <a:endParaRPr lang="en-US" altLang="ko-KR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US" altLang="ko-KR" dirty="0" smtClean="0">
                <a:solidFill>
                  <a:schemeClr val="accent1"/>
                </a:solidFill>
              </a:rPr>
              <a:t>	‘</a:t>
            </a:r>
            <a:r>
              <a:rPr lang="en-US" altLang="ko-KR" dirty="0">
                <a:solidFill>
                  <a:schemeClr val="accent1"/>
                </a:solidFill>
              </a:rPr>
              <a:t>hack’”(</a:t>
            </a:r>
            <a:r>
              <a:rPr lang="ko-KR" altLang="en-US" dirty="0">
                <a:solidFill>
                  <a:schemeClr val="accent1"/>
                </a:solidFill>
              </a:rPr>
              <a:t>우리 </a:t>
            </a:r>
            <a:r>
              <a:rPr lang="en-US" altLang="ko-KR" dirty="0" err="1">
                <a:solidFill>
                  <a:schemeClr val="accent1"/>
                </a:solidFill>
              </a:rPr>
              <a:t>TMRC</a:t>
            </a:r>
            <a:r>
              <a:rPr lang="ko-KR" altLang="en-US" dirty="0">
                <a:solidFill>
                  <a:schemeClr val="accent1"/>
                </a:solidFill>
              </a:rPr>
              <a:t>는 ‘해커‘라는 </a:t>
            </a:r>
            <a:r>
              <a:rPr lang="ko-KR" altLang="en-US" dirty="0" smtClean="0">
                <a:solidFill>
                  <a:schemeClr val="accent1"/>
                </a:solidFill>
              </a:rPr>
              <a:t>용어를 </a:t>
            </a:r>
            <a:r>
              <a:rPr lang="ko-KR" altLang="en-US" dirty="0">
                <a:solidFill>
                  <a:schemeClr val="accent1"/>
                </a:solidFill>
              </a:rPr>
              <a:t>똑똑한 </a:t>
            </a:r>
            <a:endParaRPr lang="en-US" altLang="ko-KR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US" altLang="ko-KR" dirty="0" smtClean="0">
                <a:solidFill>
                  <a:schemeClr val="accent1"/>
                </a:solidFill>
              </a:rPr>
              <a:t>	</a:t>
            </a:r>
            <a:r>
              <a:rPr lang="ko-KR" altLang="en-US" dirty="0" smtClean="0">
                <a:solidFill>
                  <a:schemeClr val="accent1"/>
                </a:solidFill>
              </a:rPr>
              <a:t>결과를 </a:t>
            </a:r>
            <a:r>
              <a:rPr lang="ko-KR" altLang="en-US" dirty="0">
                <a:solidFill>
                  <a:schemeClr val="accent1"/>
                </a:solidFill>
              </a:rPr>
              <a:t>만들기 위한 ’창조성</a:t>
            </a:r>
            <a:r>
              <a:rPr lang="en-US" altLang="ko-KR" dirty="0">
                <a:solidFill>
                  <a:schemeClr val="accent1"/>
                </a:solidFill>
              </a:rPr>
              <a:t>(hack)’</a:t>
            </a:r>
            <a:r>
              <a:rPr lang="ko-KR" altLang="en-US" dirty="0">
                <a:solidFill>
                  <a:schemeClr val="accent1"/>
                </a:solidFill>
              </a:rPr>
              <a:t>을 적용하는 </a:t>
            </a:r>
            <a:endParaRPr lang="en-US" altLang="ko-KR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US" altLang="ko-KR" dirty="0" smtClean="0">
                <a:solidFill>
                  <a:schemeClr val="accent1"/>
                </a:solidFill>
              </a:rPr>
              <a:t>	</a:t>
            </a:r>
            <a:r>
              <a:rPr lang="ko-KR" altLang="en-US" dirty="0" smtClean="0">
                <a:solidFill>
                  <a:schemeClr val="accent1"/>
                </a:solidFill>
              </a:rPr>
              <a:t>사람이라는 </a:t>
            </a:r>
            <a:r>
              <a:rPr lang="ko-KR" altLang="en-US" dirty="0">
                <a:solidFill>
                  <a:schemeClr val="accent1"/>
                </a:solidFill>
              </a:rPr>
              <a:t>원래의 </a:t>
            </a:r>
            <a:r>
              <a:rPr lang="ko-KR" altLang="en-US" dirty="0" smtClean="0">
                <a:solidFill>
                  <a:schemeClr val="accent1"/>
                </a:solidFill>
              </a:rPr>
              <a:t>의미로만 </a:t>
            </a:r>
            <a:r>
              <a:rPr lang="ko-KR" altLang="en-US" dirty="0">
                <a:solidFill>
                  <a:schemeClr val="accent1"/>
                </a:solidFill>
              </a:rPr>
              <a:t>사용한다</a:t>
            </a:r>
            <a:r>
              <a:rPr lang="en-US" altLang="ko-KR" dirty="0">
                <a:solidFill>
                  <a:schemeClr val="accent1"/>
                </a:solidFill>
              </a:rPr>
              <a:t>.)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296" y="652534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1-3] </a:t>
            </a:r>
            <a:r>
              <a:rPr lang="ko-KR" altLang="en-US" sz="1000" b="1" dirty="0" err="1">
                <a:latin typeface="돋움" pitchFamily="50" charset="-127"/>
                <a:ea typeface="돋움" pitchFamily="50" charset="-127"/>
              </a:rPr>
              <a:t>콜로서스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50" name="Picture 2" descr="C:\Documents and Settings\Administrator\바탕 화면\실이미지\1장\1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531" y="4513786"/>
            <a:ext cx="2994397" cy="2011558"/>
          </a:xfrm>
          <a:prstGeom prst="rect">
            <a:avLst/>
          </a:prstGeom>
          <a:noFill/>
        </p:spPr>
      </p:pic>
      <p:pic>
        <p:nvPicPr>
          <p:cNvPr id="1026" name="Picture 2" descr="http://www.stiblish.co.kr/assets/img/upload/editor/96zp8Ow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29055"/>
            <a:ext cx="1677942" cy="128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</a:t>
            </a:r>
            <a:r>
              <a:rPr lang="en-US" altLang="ko-KR" dirty="0"/>
              <a:t>. </a:t>
            </a:r>
            <a:r>
              <a:rPr lang="ko-KR" altLang="en-US" dirty="0"/>
              <a:t>해킹과 보안의 역사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400600"/>
          </a:xfrm>
        </p:spPr>
        <p:txBody>
          <a:bodyPr/>
          <a:lstStyle/>
          <a:p>
            <a:pPr lvl="0">
              <a:buClr>
                <a:srgbClr val="4F81BD"/>
              </a:buClr>
            </a:pPr>
            <a:r>
              <a:rPr lang="en-US" altLang="ko-KR" dirty="0">
                <a:solidFill>
                  <a:prstClr val="black"/>
                </a:solidFill>
              </a:rPr>
              <a:t>1960</a:t>
            </a:r>
            <a:r>
              <a:rPr lang="ko-KR" altLang="en-US" dirty="0" smtClean="0">
                <a:solidFill>
                  <a:prstClr val="black"/>
                </a:solidFill>
              </a:rPr>
              <a:t>년대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>
              <a:buClr>
                <a:srgbClr val="4F81BD"/>
              </a:buClr>
            </a:pPr>
            <a:r>
              <a:rPr lang="ko-KR" altLang="en-US" b="1" dirty="0"/>
              <a:t>최초의 미니 </a:t>
            </a:r>
            <a:r>
              <a:rPr lang="ko-KR" altLang="en-US" b="1" dirty="0" smtClean="0"/>
              <a:t>컴퓨터  </a:t>
            </a:r>
            <a:r>
              <a:rPr lang="en-US" altLang="ko-KR" b="1" dirty="0" err="1" smtClean="0"/>
              <a:t>PDP</a:t>
            </a:r>
            <a:r>
              <a:rPr lang="en-US" altLang="ko-KR" b="1" dirty="0" smtClean="0"/>
              <a:t>-1</a:t>
            </a:r>
          </a:p>
          <a:p>
            <a:pPr lvl="2">
              <a:buClr>
                <a:srgbClr val="4F81BD"/>
              </a:buClr>
            </a:pPr>
            <a:r>
              <a:rPr lang="en-US" altLang="ko-KR" dirty="0"/>
              <a:t>1964</a:t>
            </a:r>
            <a:r>
              <a:rPr lang="ko-KR" altLang="en-US" dirty="0"/>
              <a:t>년에 </a:t>
            </a:r>
            <a:r>
              <a:rPr lang="en-US" altLang="ko-KR" dirty="0"/>
              <a:t>DEC</a:t>
            </a:r>
            <a:r>
              <a:rPr lang="ko-KR" altLang="en-US" dirty="0"/>
              <a:t>라는 회사는 </a:t>
            </a:r>
            <a:r>
              <a:rPr lang="en-US" altLang="ko-KR" dirty="0" err="1"/>
              <a:t>TMRC</a:t>
            </a:r>
            <a:r>
              <a:rPr lang="ko-KR" altLang="en-US" dirty="0"/>
              <a:t>에 조그마한 </a:t>
            </a:r>
            <a:r>
              <a:rPr lang="ko-KR" altLang="en-US" dirty="0" smtClean="0"/>
              <a:t>컴퓨터를 기증하는데</a:t>
            </a:r>
            <a:r>
              <a:rPr lang="en-US" altLang="ko-KR" dirty="0" smtClean="0"/>
              <a:t>,</a:t>
            </a:r>
            <a:r>
              <a:rPr lang="ko-KR" altLang="en-US" dirty="0" smtClean="0"/>
              <a:t> 이것이 </a:t>
            </a:r>
            <a:r>
              <a:rPr lang="en-US" altLang="ko-KR" dirty="0" smtClean="0"/>
              <a:t>VAX </a:t>
            </a:r>
            <a:r>
              <a:rPr lang="ko-KR" altLang="en-US" dirty="0" smtClean="0"/>
              <a:t>컴퓨터의 전신인 </a:t>
            </a:r>
            <a:r>
              <a:rPr lang="en-US" altLang="ko-KR" dirty="0" err="1" smtClean="0"/>
              <a:t>PDP</a:t>
            </a:r>
            <a:r>
              <a:rPr lang="en-US" altLang="ko-KR" dirty="0" smtClean="0"/>
              <a:t>-1</a:t>
            </a:r>
          </a:p>
          <a:p>
            <a:pPr lvl="2">
              <a:buClr>
                <a:srgbClr val="4F81BD"/>
              </a:buClr>
            </a:pPr>
            <a:r>
              <a:rPr lang="en-US" altLang="ko-KR" dirty="0" err="1"/>
              <a:t>TMRC</a:t>
            </a:r>
            <a:r>
              <a:rPr lang="ko-KR" altLang="en-US" dirty="0"/>
              <a:t>의 해커들은 </a:t>
            </a:r>
            <a:r>
              <a:rPr lang="en-US" altLang="ko-KR" dirty="0" err="1"/>
              <a:t>PDP</a:t>
            </a:r>
            <a:r>
              <a:rPr lang="en-US" altLang="ko-KR" dirty="0"/>
              <a:t>-1</a:t>
            </a:r>
            <a:r>
              <a:rPr lang="ko-KR" altLang="en-US" dirty="0"/>
              <a:t>을 광적으로 좋아하게 됨</a:t>
            </a:r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  <a:buNone/>
            </a:pPr>
            <a:endParaRPr lang="en-US" altLang="ko-KR" sz="800" dirty="0" smtClean="0"/>
          </a:p>
          <a:p>
            <a:pPr marL="266700" lvl="1" indent="0">
              <a:buClr>
                <a:srgbClr val="4F81BD"/>
              </a:buClr>
              <a:buNone/>
            </a:pPr>
            <a:endParaRPr lang="en-US" altLang="ko-KR" dirty="0" smtClean="0"/>
          </a:p>
          <a:p>
            <a:pPr lvl="1">
              <a:buClr>
                <a:srgbClr val="4F81BD"/>
              </a:buClr>
            </a:pPr>
            <a:endParaRPr lang="en-US" altLang="ko-KR" dirty="0" smtClean="0"/>
          </a:p>
          <a:p>
            <a:pPr lvl="1">
              <a:buClr>
                <a:srgbClr val="4F81BD"/>
              </a:buClr>
            </a:pPr>
            <a:r>
              <a:rPr lang="ko-KR" altLang="en-US" b="1" dirty="0" smtClean="0"/>
              <a:t>최초의 컴퓨터 </a:t>
            </a:r>
            <a:r>
              <a:rPr lang="ko-KR" altLang="en-US" b="1" dirty="0" err="1" smtClean="0"/>
              <a:t>연동망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ARPA</a:t>
            </a:r>
          </a:p>
          <a:p>
            <a:pPr lvl="2"/>
            <a:r>
              <a:rPr lang="en-US" altLang="ko-KR" dirty="0" smtClean="0">
                <a:latin typeface="+mn-ea"/>
              </a:rPr>
              <a:t>1967</a:t>
            </a:r>
            <a:r>
              <a:rPr lang="ko-KR" altLang="en-US" dirty="0" smtClean="0">
                <a:latin typeface="+mn-ea"/>
              </a:rPr>
              <a:t>년에 미 국방부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DoD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는 연구 기관과 국방 관련 사업체 등 관련 기관 사이의 정보 공유를 지원하기 위</a:t>
            </a:r>
            <a:endParaRPr lang="en-US" altLang="ko-KR" dirty="0" smtClean="0">
              <a:latin typeface="+mn-ea"/>
            </a:endParaRPr>
          </a:p>
          <a:p>
            <a:pPr lvl="2"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한 </a:t>
            </a:r>
            <a:r>
              <a:rPr lang="en-US" altLang="ko-KR" dirty="0" smtClean="0">
                <a:latin typeface="+mn-ea"/>
              </a:rPr>
              <a:t>ARPA(The Advanced Research Project Agency) </a:t>
            </a:r>
            <a:r>
              <a:rPr lang="ko-KR" altLang="en-US" dirty="0" smtClean="0">
                <a:latin typeface="+mn-ea"/>
              </a:rPr>
              <a:t>프로젝트를 통해 컴퓨터 </a:t>
            </a:r>
            <a:r>
              <a:rPr lang="ko-KR" altLang="en-US" dirty="0" err="1" smtClean="0">
                <a:latin typeface="+mn-ea"/>
              </a:rPr>
              <a:t>연동망</a:t>
            </a:r>
            <a:r>
              <a:rPr lang="ko-KR" altLang="en-US" dirty="0" smtClean="0">
                <a:latin typeface="+mn-ea"/>
              </a:rPr>
              <a:t> 개발</a:t>
            </a:r>
            <a:endParaRPr lang="en-US" altLang="ko-KR" dirty="0" smtClean="0">
              <a:latin typeface="+mn-ea"/>
            </a:endParaRPr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marL="447675" lvl="2" indent="0">
              <a:buClr>
                <a:srgbClr val="4F81BD"/>
              </a:buClr>
              <a:buNone/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244" y="480603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1-5] </a:t>
            </a:r>
            <a:r>
              <a:rPr lang="en-US" altLang="ko-KR" sz="1000" b="1" dirty="0" err="1">
                <a:latin typeface="돋움" pitchFamily="50" charset="-127"/>
                <a:ea typeface="돋움" pitchFamily="50" charset="-127"/>
              </a:rPr>
              <a:t>PDP</a:t>
            </a: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-1 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본체와 모니터 및 </a:t>
            </a:r>
            <a:r>
              <a:rPr lang="ko-KR" altLang="en-US" sz="1000" b="1" dirty="0" err="1">
                <a:latin typeface="돋움" pitchFamily="50" charset="-127"/>
                <a:ea typeface="돋움" pitchFamily="50" charset="-127"/>
              </a:rPr>
              <a:t>입력기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075" name="Picture 3" descr="C:\Documents and Settings\Administrator\바탕 화면\실이미지\1장\1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2533100"/>
            <a:ext cx="2664297" cy="2192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5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</a:t>
            </a:r>
            <a:r>
              <a:rPr lang="en-US" altLang="ko-KR" dirty="0"/>
              <a:t>. </a:t>
            </a:r>
            <a:r>
              <a:rPr lang="ko-KR" altLang="en-US" dirty="0"/>
              <a:t>해킹과 보안의 역사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F81BD"/>
              </a:buClr>
            </a:pPr>
            <a:r>
              <a:rPr lang="en-US" altLang="ko-KR" dirty="0">
                <a:solidFill>
                  <a:prstClr val="black"/>
                </a:solidFill>
              </a:rPr>
              <a:t>1960</a:t>
            </a:r>
            <a:r>
              <a:rPr lang="ko-KR" altLang="en-US" dirty="0" smtClean="0">
                <a:solidFill>
                  <a:prstClr val="black"/>
                </a:solidFill>
              </a:rPr>
              <a:t>년대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r>
              <a:rPr lang="ko-KR" altLang="en-US" b="1" dirty="0" smtClean="0"/>
              <a:t>운영체제 유닉스의 개발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1969</a:t>
            </a:r>
            <a:r>
              <a:rPr lang="ko-KR" altLang="en-US" dirty="0" smtClean="0"/>
              <a:t>년에는 </a:t>
            </a:r>
            <a:r>
              <a:rPr lang="ko-KR" altLang="en-US" dirty="0" err="1" smtClean="0"/>
              <a:t>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톰프슨</a:t>
            </a:r>
            <a:r>
              <a:rPr lang="en-US" altLang="ko-KR" dirty="0" smtClean="0"/>
              <a:t>(Ken Thompson)</a:t>
            </a:r>
            <a:r>
              <a:rPr lang="ko-KR" altLang="en-US" dirty="0" smtClean="0"/>
              <a:t>와 데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니스리치</a:t>
            </a:r>
            <a:r>
              <a:rPr lang="en-US" altLang="ko-KR" dirty="0" smtClean="0"/>
              <a:t>(Dennis </a:t>
            </a:r>
            <a:r>
              <a:rPr lang="en-US" altLang="ko-KR" dirty="0" err="1" smtClean="0"/>
              <a:t>MacAlistair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Ritchi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유닉스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(UNIX) </a:t>
            </a:r>
            <a:r>
              <a:rPr lang="ko-KR" altLang="en-US" dirty="0" err="1" smtClean="0"/>
              <a:t>운영체제를</a:t>
            </a:r>
            <a:r>
              <a:rPr lang="ko-KR" altLang="en-US" dirty="0" smtClean="0"/>
              <a:t> 개발</a:t>
            </a: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b="1" dirty="0" smtClean="0"/>
              <a:t>전화망 침입을 통한 무료 전화 해킹</a:t>
            </a:r>
            <a:endParaRPr lang="en-US" altLang="ko-KR" b="1" dirty="0" smtClean="0"/>
          </a:p>
          <a:p>
            <a:pPr lvl="2">
              <a:buClr>
                <a:srgbClr val="4F81BD"/>
              </a:buClr>
            </a:pPr>
            <a:r>
              <a:rPr lang="en-US" altLang="ko-KR" dirty="0" smtClean="0"/>
              <a:t>1969</a:t>
            </a:r>
            <a:r>
              <a:rPr lang="ko-KR" altLang="en-US" dirty="0" smtClean="0"/>
              <a:t>년에 </a:t>
            </a:r>
            <a:r>
              <a:rPr lang="ko-KR" altLang="en-US" dirty="0" err="1" smtClean="0"/>
              <a:t>프리킹의</a:t>
            </a:r>
            <a:r>
              <a:rPr lang="ko-KR" altLang="en-US" dirty="0" smtClean="0"/>
              <a:t> 아버지로 불리는 조 </a:t>
            </a:r>
            <a:r>
              <a:rPr lang="ko-KR" altLang="en-US" dirty="0" err="1" smtClean="0"/>
              <a:t>앙그</a:t>
            </a:r>
            <a:endParaRPr lang="en-US" altLang="ko-KR" dirty="0" smtClean="0"/>
          </a:p>
          <a:p>
            <a:pPr lvl="2">
              <a:buClr>
                <a:srgbClr val="4F81BD"/>
              </a:buClr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레시아</a:t>
            </a:r>
            <a:r>
              <a:rPr lang="en-US" altLang="ko-KR" dirty="0" smtClean="0"/>
              <a:t>(Joe </a:t>
            </a:r>
            <a:r>
              <a:rPr lang="en-US" altLang="ko-KR" dirty="0" err="1" smtClean="0"/>
              <a:t>Engressia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공식 이름은 </a:t>
            </a:r>
            <a:r>
              <a:rPr lang="ko-KR" altLang="en-US" dirty="0" err="1" smtClean="0"/>
              <a:t>조이버블</a:t>
            </a:r>
            <a:endParaRPr lang="en-US" altLang="ko-KR" dirty="0" smtClean="0"/>
          </a:p>
          <a:p>
            <a:pPr lvl="2">
              <a:buClr>
                <a:srgbClr val="4F81BD"/>
              </a:buClr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스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2,600Hz</a:t>
            </a:r>
            <a:r>
              <a:rPr lang="ko-KR" altLang="en-US" dirty="0" smtClean="0"/>
              <a:t>의 휘파람을 불면 장거리 전화</a:t>
            </a:r>
            <a:endParaRPr lang="en-US" altLang="ko-KR" dirty="0" smtClean="0"/>
          </a:p>
          <a:p>
            <a:pPr lvl="2">
              <a:buClr>
                <a:srgbClr val="4F81BD"/>
              </a:buCl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를 무료로 쓸 수 있다는 사실을 알아냄</a:t>
            </a:r>
            <a:r>
              <a:rPr lang="en-US" altLang="ko-KR" dirty="0" smtClean="0"/>
              <a:t>.</a:t>
            </a:r>
          </a:p>
          <a:p>
            <a:pPr lvl="2">
              <a:buClr>
                <a:srgbClr val="4F81BD"/>
              </a:buClr>
              <a:buNone/>
            </a:pPr>
            <a:r>
              <a:rPr lang="en-US" altLang="ko-KR" dirty="0" smtClean="0"/>
              <a:t> </a:t>
            </a:r>
          </a:p>
          <a:p>
            <a:pPr lvl="2">
              <a:buClr>
                <a:srgbClr val="4F81BD"/>
              </a:buClr>
            </a:pPr>
            <a:r>
              <a:rPr lang="ko-KR" altLang="en-US" dirty="0" smtClean="0"/>
              <a:t>존 </a:t>
            </a:r>
            <a:r>
              <a:rPr lang="ko-KR" altLang="en-US" dirty="0" err="1" smtClean="0"/>
              <a:t>드래퍼는</a:t>
            </a:r>
            <a:r>
              <a:rPr lang="ko-KR" altLang="en-US" dirty="0" smtClean="0"/>
              <a:t> 월남전 참전 중에 군용 식량으로 </a:t>
            </a:r>
            <a:endParaRPr lang="en-US" altLang="ko-KR" dirty="0" smtClean="0"/>
          </a:p>
          <a:p>
            <a:pPr lvl="2">
              <a:buClr>
                <a:srgbClr val="4F81BD"/>
              </a:buCl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지급되는 ‘</a:t>
            </a:r>
            <a:r>
              <a:rPr lang="ko-KR" altLang="en-US" dirty="0" err="1" smtClean="0"/>
              <a:t>캡앤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크런치</a:t>
            </a:r>
            <a:r>
              <a:rPr lang="ko-KR" altLang="en-US" dirty="0" smtClean="0"/>
              <a:t>’라는 시리얼 박스 안에 </a:t>
            </a:r>
            <a:endParaRPr lang="en-US" altLang="ko-KR" dirty="0" smtClean="0"/>
          </a:p>
          <a:p>
            <a:pPr lvl="2">
              <a:buClr>
                <a:srgbClr val="4F81BD"/>
              </a:buCl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포장되어 있던 장난감 호루라기를 불면 무료 </a:t>
            </a:r>
            <a:endParaRPr lang="en-US" altLang="ko-KR" dirty="0" smtClean="0"/>
          </a:p>
          <a:p>
            <a:pPr lvl="2">
              <a:buClr>
                <a:srgbClr val="4F81BD"/>
              </a:buClr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통화가 가능하다는 사실을 발견</a:t>
            </a:r>
            <a:endParaRPr lang="en-US" altLang="ko-KR" dirty="0"/>
          </a:p>
        </p:txBody>
      </p:sp>
      <p:sp>
        <p:nvSpPr>
          <p:cNvPr id="11" name="TextBox 10"/>
          <p:cNvSpPr txBox="1"/>
          <p:nvPr/>
        </p:nvSpPr>
        <p:spPr>
          <a:xfrm>
            <a:off x="1155166" y="494116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1-6] </a:t>
            </a:r>
            <a:r>
              <a:rPr lang="ko-KR" altLang="en-US" sz="1000" b="1" dirty="0" err="1">
                <a:latin typeface="돋움" pitchFamily="50" charset="-127"/>
                <a:ea typeface="돋움" pitchFamily="50" charset="-127"/>
              </a:rPr>
              <a:t>켄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>
                <a:latin typeface="돋움" pitchFamily="50" charset="-127"/>
                <a:ea typeface="돋움" pitchFamily="50" charset="-127"/>
              </a:rPr>
              <a:t>톰프슨</a:t>
            </a: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좌</a:t>
            </a: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와 </a:t>
            </a:r>
            <a:r>
              <a:rPr lang="ko-KR" altLang="en-US" sz="1000" b="1" dirty="0" err="1">
                <a:latin typeface="돋움" pitchFamily="50" charset="-127"/>
                <a:ea typeface="돋움" pitchFamily="50" charset="-127"/>
              </a:rPr>
              <a:t>데니스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>
                <a:latin typeface="돋움" pitchFamily="50" charset="-127"/>
                <a:ea typeface="돋움" pitchFamily="50" charset="-127"/>
              </a:rPr>
              <a:t>리치</a:t>
            </a: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우</a:t>
            </a: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)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0048" y="522920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1-8] </a:t>
            </a:r>
            <a:r>
              <a:rPr lang="ko-KR" altLang="en-US" sz="1000" b="1" dirty="0" err="1">
                <a:latin typeface="돋움" pitchFamily="50" charset="-127"/>
                <a:ea typeface="돋움" pitchFamily="50" charset="-127"/>
              </a:rPr>
              <a:t>캡앤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>
                <a:latin typeface="돋움" pitchFamily="50" charset="-127"/>
                <a:ea typeface="돋움" pitchFamily="50" charset="-127"/>
              </a:rPr>
              <a:t>크런치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 시리얼의 경품 호루라기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098" name="Picture 2" descr="C:\Documents and Settings\Administrator\바탕 화면\실이미지\1장\1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2448272" cy="212438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istrator\바탕 화면\실이미지\1장\1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35969"/>
            <a:ext cx="2499246" cy="993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5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</a:t>
            </a:r>
            <a:r>
              <a:rPr lang="en-US" altLang="ko-KR" dirty="0"/>
              <a:t>. </a:t>
            </a:r>
            <a:r>
              <a:rPr lang="ko-KR" altLang="en-US" dirty="0"/>
              <a:t>해킹과 보안의 역사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4068960" cy="5400600"/>
          </a:xfrm>
        </p:spPr>
        <p:txBody>
          <a:bodyPr/>
          <a:lstStyle/>
          <a:p>
            <a:pPr lvl="0">
              <a:buClr>
                <a:srgbClr val="4F81BD"/>
              </a:buClr>
            </a:pPr>
            <a:r>
              <a:rPr lang="en-US" altLang="ko-KR" dirty="0" smtClean="0"/>
              <a:t>1970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최초의 </a:t>
            </a:r>
            <a:r>
              <a:rPr lang="ko-KR" altLang="en-US" b="1" dirty="0" err="1" smtClean="0"/>
              <a:t>이메일</a:t>
            </a:r>
            <a:r>
              <a:rPr lang="ko-KR" altLang="en-US" b="1" dirty="0" smtClean="0"/>
              <a:t> 전송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1971</a:t>
            </a:r>
            <a:r>
              <a:rPr lang="ko-KR" altLang="en-US" dirty="0" smtClean="0"/>
              <a:t>년에 </a:t>
            </a:r>
            <a:r>
              <a:rPr lang="ko-KR" altLang="en-US" dirty="0" err="1" smtClean="0"/>
              <a:t>레이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토밀슨</a:t>
            </a:r>
            <a:r>
              <a:rPr lang="en-US" altLang="ko-KR" dirty="0" smtClean="0"/>
              <a:t>(Raymond Samuel </a:t>
            </a:r>
          </a:p>
          <a:p>
            <a:pPr lvl="2">
              <a:buNone/>
            </a:pPr>
            <a:r>
              <a:rPr lang="en-US" altLang="ko-KR" dirty="0" smtClean="0"/>
              <a:t>	Tomlinson)</a:t>
            </a:r>
            <a:r>
              <a:rPr lang="ko-KR" altLang="en-US" dirty="0" smtClean="0"/>
              <a:t>은 최초의 이메일 프로그램을 개발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64 </a:t>
            </a:r>
            <a:r>
              <a:rPr lang="ko-KR" altLang="en-US" dirty="0" err="1" smtClean="0"/>
              <a:t>노드의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ARPANet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@</a:t>
            </a:r>
            <a:r>
              <a:rPr lang="ko-KR" altLang="en-US" dirty="0" smtClean="0"/>
              <a:t>를 사용하여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최초의 </a:t>
            </a:r>
            <a:r>
              <a:rPr lang="ko-KR" altLang="en-US" dirty="0" err="1" smtClean="0"/>
              <a:t>이메일을</a:t>
            </a:r>
            <a:r>
              <a:rPr lang="ko-KR" altLang="en-US" dirty="0" smtClean="0"/>
              <a:t> 발송</a:t>
            </a:r>
            <a:endParaRPr lang="en-US" altLang="ko-KR" dirty="0" smtClean="0"/>
          </a:p>
          <a:p>
            <a:pPr lvl="2">
              <a:buClr>
                <a:srgbClr val="4F81BD"/>
              </a:buClr>
              <a:buNone/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 smtClean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marL="447675" lvl="2" indent="0">
              <a:buClr>
                <a:srgbClr val="4F81BD"/>
              </a:buClr>
              <a:buNone/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en-US" altLang="ko-KR" dirty="0"/>
          </a:p>
          <a:p>
            <a:pPr lvl="2">
              <a:buClr>
                <a:srgbClr val="4F81BD"/>
              </a:buClr>
            </a:pP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4644008" y="1196752"/>
            <a:ext cx="4176464" cy="5400600"/>
          </a:xfrm>
        </p:spPr>
        <p:txBody>
          <a:bodyPr/>
          <a:lstStyle/>
          <a:p>
            <a:pPr lvl="1"/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r>
              <a:rPr lang="ko-KR" altLang="en-US" b="1" dirty="0" smtClean="0">
                <a:solidFill>
                  <a:prstClr val="black"/>
                </a:solidFill>
              </a:rPr>
              <a:t>마이크로소프트 설립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pPr lvl="2"/>
            <a:r>
              <a:rPr lang="ko-KR" altLang="en-US" dirty="0" smtClean="0"/>
              <a:t>빌 </a:t>
            </a:r>
            <a:r>
              <a:rPr lang="ko-KR" altLang="en-US" dirty="0" err="1" smtClean="0"/>
              <a:t>게이츠</a:t>
            </a:r>
            <a:r>
              <a:rPr lang="en-US" altLang="ko-KR" dirty="0" smtClean="0"/>
              <a:t>(William H. Gates)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1973</a:t>
            </a:r>
            <a:r>
              <a:rPr lang="ko-KR" altLang="en-US" dirty="0" smtClean="0"/>
              <a:t>년에 폴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앨런</a:t>
            </a:r>
            <a:r>
              <a:rPr lang="en-US" altLang="ko-KR" dirty="0" smtClean="0"/>
              <a:t>(Paul G. Allen)</a:t>
            </a:r>
            <a:r>
              <a:rPr lang="ko-KR" altLang="en-US" dirty="0" smtClean="0"/>
              <a:t>과 마이크로소프트를 함께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설립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43608" y="515719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1-9] </a:t>
            </a: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DEC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의 </a:t>
            </a:r>
            <a:r>
              <a:rPr lang="en-US" altLang="ko-KR" sz="1000" b="1" dirty="0" err="1">
                <a:latin typeface="돋움" pitchFamily="50" charset="-127"/>
                <a:ea typeface="돋움" pitchFamily="50" charset="-127"/>
              </a:rPr>
              <a:t>KA10</a:t>
            </a: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(</a:t>
            </a:r>
            <a:r>
              <a:rPr lang="en-US" altLang="ko-KR" sz="1000" b="1" dirty="0" err="1">
                <a:latin typeface="돋움" pitchFamily="50" charset="-127"/>
                <a:ea typeface="돋움" pitchFamily="50" charset="-127"/>
              </a:rPr>
              <a:t>PDP</a:t>
            </a: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-10)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5308" y="492370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1-10]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빌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게이츠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122" name="Picture 2" descr="C:\Documents and Settings\Administrator\바탕 화면\실이미지\1장\1-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2664296" cy="199876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바탕 화면\실이미지\1장\1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44" y="2610278"/>
            <a:ext cx="2210280" cy="2258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0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</a:t>
            </a:r>
            <a:r>
              <a:rPr lang="en-US" altLang="ko-KR" dirty="0"/>
              <a:t>. </a:t>
            </a:r>
            <a:r>
              <a:rPr lang="ko-KR" altLang="en-US" dirty="0"/>
              <a:t>해킹과 보안의 역사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323528" y="1196752"/>
            <a:ext cx="8712968" cy="5400600"/>
          </a:xfrm>
        </p:spPr>
        <p:txBody>
          <a:bodyPr/>
          <a:lstStyle/>
          <a:p>
            <a:r>
              <a:rPr lang="en-US" altLang="ko-KR" dirty="0">
                <a:solidFill>
                  <a:prstClr val="black"/>
                </a:solidFill>
              </a:rPr>
              <a:t>1970</a:t>
            </a:r>
            <a:r>
              <a:rPr lang="ko-KR" altLang="en-US" dirty="0">
                <a:solidFill>
                  <a:prstClr val="black"/>
                </a:solidFill>
              </a:rPr>
              <a:t>년대</a:t>
            </a:r>
            <a:endParaRPr lang="en-US" altLang="ko-KR" dirty="0"/>
          </a:p>
          <a:p>
            <a:pPr lvl="1"/>
            <a:r>
              <a:rPr lang="ko-KR" altLang="en-US" b="1" dirty="0" smtClean="0"/>
              <a:t>최초의 </a:t>
            </a:r>
            <a:r>
              <a:rPr lang="ko-KR" altLang="en-US" b="1" dirty="0"/>
              <a:t>데스크톱 컴퓨터 </a:t>
            </a:r>
            <a:r>
              <a:rPr lang="ko-KR" altLang="en-US" b="1" dirty="0" smtClean="0"/>
              <a:t>솔</a:t>
            </a:r>
            <a:endParaRPr lang="en-US" altLang="ko-KR" b="1" dirty="0" smtClean="0"/>
          </a:p>
          <a:p>
            <a:pPr lvl="2"/>
            <a:r>
              <a:rPr lang="en-US" altLang="ko-KR" dirty="0"/>
              <a:t>1975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리 </a:t>
            </a:r>
            <a:r>
              <a:rPr lang="ko-KR" altLang="en-US" dirty="0" err="1"/>
              <a:t>펠젠스파인이</a:t>
            </a:r>
            <a:r>
              <a:rPr lang="ko-KR" altLang="en-US" dirty="0"/>
              <a:t> 인류 최초의 데스크톱 컴퓨터인 ‘솔’을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애플 </a:t>
            </a:r>
            <a:r>
              <a:rPr lang="ko-KR" altLang="en-US" b="1" dirty="0"/>
              <a:t>컴퓨터의 </a:t>
            </a:r>
            <a:r>
              <a:rPr lang="ko-KR" altLang="en-US" b="1" dirty="0" smtClean="0"/>
              <a:t>탄생</a:t>
            </a:r>
            <a:endParaRPr lang="en-US" altLang="ko-KR" b="1" dirty="0" smtClean="0"/>
          </a:p>
          <a:p>
            <a:pPr lvl="2"/>
            <a:r>
              <a:rPr lang="en-US" altLang="ko-KR" dirty="0"/>
              <a:t>1979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스티브</a:t>
            </a:r>
            <a:r>
              <a:rPr lang="ko-KR" altLang="en-US" dirty="0" smtClean="0"/>
              <a:t> </a:t>
            </a:r>
            <a:r>
              <a:rPr lang="ko-KR" altLang="en-US" dirty="0" err="1"/>
              <a:t>워즈니악과</a:t>
            </a:r>
            <a:r>
              <a:rPr lang="ko-KR" altLang="en-US" dirty="0"/>
              <a:t> </a:t>
            </a:r>
            <a:r>
              <a:rPr lang="ko-KR" altLang="en-US" dirty="0" err="1"/>
              <a:t>스티브</a:t>
            </a:r>
            <a:r>
              <a:rPr lang="ko-KR" altLang="en-US" dirty="0"/>
              <a:t> </a:t>
            </a:r>
            <a:r>
              <a:rPr lang="ko-KR" altLang="en-US" dirty="0" err="1"/>
              <a:t>잡스에</a:t>
            </a:r>
            <a:r>
              <a:rPr lang="ko-KR" altLang="en-US" dirty="0"/>
              <a:t> 의해 애플 컴퓨터가 </a:t>
            </a:r>
            <a:r>
              <a:rPr lang="ko-KR" altLang="en-US" dirty="0" smtClean="0"/>
              <a:t>탄생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r>
              <a:rPr lang="en-US" altLang="ko-KR" dirty="0" smtClean="0">
                <a:solidFill>
                  <a:prstClr val="black"/>
                </a:solidFill>
              </a:rPr>
              <a:t>1980</a:t>
            </a:r>
            <a:r>
              <a:rPr lang="ko-KR" altLang="en-US" dirty="0">
                <a:solidFill>
                  <a:prstClr val="black"/>
                </a:solidFill>
              </a:rPr>
              <a:t>년대</a:t>
            </a:r>
            <a:endParaRPr lang="en-US" altLang="ko-KR" dirty="0"/>
          </a:p>
          <a:p>
            <a:pPr lvl="1"/>
            <a:r>
              <a:rPr lang="ko-KR" altLang="en-US" b="1" dirty="0"/>
              <a:t>초기의 </a:t>
            </a:r>
            <a:r>
              <a:rPr lang="en-US" altLang="ko-KR" b="1" dirty="0"/>
              <a:t>PC</a:t>
            </a:r>
          </a:p>
          <a:p>
            <a:pPr lvl="2"/>
            <a:r>
              <a:rPr lang="en-US" altLang="ko-KR" dirty="0"/>
              <a:t>1980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마이크로소프트는 베이직</a:t>
            </a:r>
            <a:r>
              <a:rPr lang="en-US" altLang="ko-KR" dirty="0"/>
              <a:t>(Basic)</a:t>
            </a:r>
            <a:r>
              <a:rPr lang="ko-KR" altLang="en-US" dirty="0"/>
              <a:t>과 도스</a:t>
            </a:r>
            <a:r>
              <a:rPr lang="en-US" altLang="ko-KR" dirty="0"/>
              <a:t>(DOS)</a:t>
            </a:r>
            <a:r>
              <a:rPr lang="ko-KR" altLang="en-US" dirty="0"/>
              <a:t>를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1981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/>
              <a:t>IBM</a:t>
            </a:r>
            <a:r>
              <a:rPr lang="ko-KR" altLang="en-US" dirty="0"/>
              <a:t>은 </a:t>
            </a:r>
            <a:r>
              <a:rPr lang="ko-KR" altLang="en-US" dirty="0" smtClean="0"/>
              <a:t>인텔 </a:t>
            </a:r>
            <a:r>
              <a:rPr lang="en-US" altLang="ko-KR" dirty="0"/>
              <a:t>8086 </a:t>
            </a:r>
            <a:r>
              <a:rPr lang="ko-KR" altLang="en-US" dirty="0"/>
              <a:t>마이크로프로세서를 기초로 한 비교적 저렴한 가격의 </a:t>
            </a:r>
            <a:r>
              <a:rPr lang="en-US" altLang="ko-KR" dirty="0"/>
              <a:t>PC</a:t>
            </a:r>
            <a:r>
              <a:rPr lang="ko-KR" altLang="en-US" dirty="0"/>
              <a:t>를 </a:t>
            </a:r>
            <a:r>
              <a:rPr lang="ko-KR" altLang="en-US" dirty="0" smtClean="0"/>
              <a:t>판매</a:t>
            </a:r>
            <a:endParaRPr lang="en-US" altLang="ko-KR" dirty="0" smtClean="0"/>
          </a:p>
          <a:p>
            <a:pPr lvl="1"/>
            <a:endParaRPr lang="en-US" altLang="ko-KR" b="1" dirty="0" smtClean="0"/>
          </a:p>
          <a:p>
            <a:pPr lvl="1"/>
            <a:r>
              <a:rPr lang="ko-KR" altLang="en-US" b="1" dirty="0" smtClean="0"/>
              <a:t>네트워크 </a:t>
            </a:r>
            <a:r>
              <a:rPr lang="ko-KR" altLang="en-US" b="1" dirty="0"/>
              <a:t>해킹의 </a:t>
            </a:r>
            <a:r>
              <a:rPr lang="ko-KR" altLang="en-US" b="1" dirty="0" smtClean="0"/>
              <a:t>시작</a:t>
            </a:r>
            <a:endParaRPr lang="en-US" altLang="ko-KR" b="1" dirty="0" smtClean="0"/>
          </a:p>
          <a:p>
            <a:pPr lvl="2"/>
            <a:r>
              <a:rPr lang="en-US" altLang="ko-KR" dirty="0"/>
              <a:t>1980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네트워크 해커라는 개념이 처음 </a:t>
            </a:r>
            <a:r>
              <a:rPr lang="ko-KR" altLang="en-US" dirty="0" smtClean="0"/>
              <a:t>생겨남</a:t>
            </a:r>
            <a:endParaRPr lang="en-US" altLang="ko-KR" dirty="0"/>
          </a:p>
          <a:p>
            <a:pPr lvl="2"/>
            <a:r>
              <a:rPr lang="ko-KR" altLang="en-US" dirty="0" smtClean="0">
                <a:solidFill>
                  <a:srgbClr val="FF0000"/>
                </a:solidFill>
              </a:rPr>
              <a:t>네트워크 </a:t>
            </a:r>
            <a:r>
              <a:rPr lang="ko-KR" altLang="en-US" dirty="0">
                <a:solidFill>
                  <a:srgbClr val="FF0000"/>
                </a:solidFill>
              </a:rPr>
              <a:t>해킹의 대표적인 </a:t>
            </a:r>
            <a:r>
              <a:rPr lang="ko-KR" altLang="en-US" dirty="0" smtClean="0">
                <a:solidFill>
                  <a:srgbClr val="FF0000"/>
                </a:solidFill>
              </a:rPr>
              <a:t>사건 </a:t>
            </a:r>
            <a:r>
              <a:rPr lang="ko-KR" altLang="en-US" dirty="0">
                <a:solidFill>
                  <a:srgbClr val="FF0000"/>
                </a:solidFill>
              </a:rPr>
              <a:t>‘</a:t>
            </a:r>
            <a:r>
              <a:rPr lang="en-US" altLang="ko-KR" dirty="0">
                <a:solidFill>
                  <a:srgbClr val="FF0000"/>
                </a:solidFill>
              </a:rPr>
              <a:t>414 Gang</a:t>
            </a:r>
            <a:r>
              <a:rPr lang="en-US" altLang="ko-KR" dirty="0" smtClean="0">
                <a:solidFill>
                  <a:srgbClr val="FF0000"/>
                </a:solidFill>
              </a:rPr>
              <a:t>’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en-US" altLang="ko-KR" dirty="0">
              <a:solidFill>
                <a:srgbClr val="FF0000"/>
              </a:solidFill>
            </a:endParaRPr>
          </a:p>
          <a:p>
            <a:pPr lvl="3"/>
            <a:r>
              <a:rPr lang="en-US" altLang="ko-KR" dirty="0" smtClean="0">
                <a:solidFill>
                  <a:srgbClr val="FF0000"/>
                </a:solidFill>
              </a:rPr>
              <a:t>414 Gang</a:t>
            </a:r>
            <a:r>
              <a:rPr lang="ko-KR" altLang="en-US" dirty="0" smtClean="0">
                <a:solidFill>
                  <a:srgbClr val="FF0000"/>
                </a:solidFill>
              </a:rPr>
              <a:t>은 미국 </a:t>
            </a:r>
            <a:r>
              <a:rPr lang="ko-KR" altLang="en-US" dirty="0">
                <a:solidFill>
                  <a:srgbClr val="FF0000"/>
                </a:solidFill>
              </a:rPr>
              <a:t>밀워키의 </a:t>
            </a:r>
            <a:r>
              <a:rPr lang="ko-KR" altLang="en-US" dirty="0" err="1">
                <a:solidFill>
                  <a:srgbClr val="FF0000"/>
                </a:solidFill>
              </a:rPr>
              <a:t>로날드</a:t>
            </a:r>
            <a:r>
              <a:rPr lang="ko-KR" altLang="en-US" dirty="0">
                <a:solidFill>
                  <a:srgbClr val="FF0000"/>
                </a:solidFill>
              </a:rPr>
              <a:t> 마크 </a:t>
            </a:r>
            <a:r>
              <a:rPr lang="ko-KR" altLang="en-US" dirty="0" smtClean="0">
                <a:solidFill>
                  <a:srgbClr val="FF0000"/>
                </a:solidFill>
              </a:rPr>
              <a:t>오스틴 등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명이 운영했던 ‘</a:t>
            </a:r>
            <a:r>
              <a:rPr lang="en-US" altLang="ko-KR" dirty="0">
                <a:solidFill>
                  <a:srgbClr val="FF0000"/>
                </a:solidFill>
              </a:rPr>
              <a:t>414 Private’</a:t>
            </a:r>
            <a:r>
              <a:rPr lang="ko-KR" altLang="en-US" dirty="0">
                <a:solidFill>
                  <a:srgbClr val="FF0000"/>
                </a:solidFill>
              </a:rPr>
              <a:t>이라는 </a:t>
            </a:r>
            <a:r>
              <a:rPr lang="en-US" altLang="ko-KR" dirty="0">
                <a:solidFill>
                  <a:srgbClr val="FF0000"/>
                </a:solidFill>
              </a:rPr>
              <a:t>BBS</a:t>
            </a:r>
            <a:r>
              <a:rPr lang="ko-KR" altLang="en-US" dirty="0">
                <a:solidFill>
                  <a:srgbClr val="FF0000"/>
                </a:solidFill>
              </a:rPr>
              <a:t>의 일원들이 만든 해커 </a:t>
            </a:r>
            <a:r>
              <a:rPr lang="ko-KR" altLang="en-US" dirty="0" smtClean="0">
                <a:solidFill>
                  <a:srgbClr val="FF0000"/>
                </a:solidFill>
              </a:rPr>
              <a:t>그룹임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3"/>
            <a:r>
              <a:rPr lang="ko-KR" altLang="en-US" dirty="0" err="1" smtClean="0">
                <a:solidFill>
                  <a:srgbClr val="FF0000"/>
                </a:solidFill>
              </a:rPr>
              <a:t>암센터와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로스알라모스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국립연구소를 포함해 </a:t>
            </a:r>
            <a:r>
              <a:rPr lang="en-US" altLang="ko-KR" dirty="0">
                <a:solidFill>
                  <a:srgbClr val="FF0000"/>
                </a:solidFill>
              </a:rPr>
              <a:t>60</a:t>
            </a:r>
            <a:r>
              <a:rPr lang="ko-KR" altLang="en-US" dirty="0">
                <a:solidFill>
                  <a:srgbClr val="FF0000"/>
                </a:solidFill>
              </a:rPr>
              <a:t>개의 컴퓨터 시스템에 </a:t>
            </a:r>
            <a:r>
              <a:rPr lang="ko-KR" altLang="en-US" dirty="0" smtClean="0">
                <a:solidFill>
                  <a:srgbClr val="FF0000"/>
                </a:solidFill>
              </a:rPr>
              <a:t>침입함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3"/>
            <a:r>
              <a:rPr lang="ko-KR" altLang="en-US" dirty="0" smtClean="0">
                <a:solidFill>
                  <a:srgbClr val="FF0000"/>
                </a:solidFill>
              </a:rPr>
              <a:t>중요 </a:t>
            </a:r>
            <a:r>
              <a:rPr lang="ko-KR" altLang="en-US" dirty="0">
                <a:solidFill>
                  <a:srgbClr val="FF0000"/>
                </a:solidFill>
              </a:rPr>
              <a:t>파일을 실수로 </a:t>
            </a:r>
            <a:r>
              <a:rPr lang="ko-KR" altLang="en-US" dirty="0" smtClean="0">
                <a:solidFill>
                  <a:srgbClr val="FF0000"/>
                </a:solidFill>
              </a:rPr>
              <a:t>지워 </a:t>
            </a:r>
            <a:r>
              <a:rPr lang="ko-KR" altLang="en-US" dirty="0">
                <a:solidFill>
                  <a:srgbClr val="FF0000"/>
                </a:solidFill>
              </a:rPr>
              <a:t>몇 </a:t>
            </a:r>
            <a:r>
              <a:rPr lang="ko-KR" altLang="en-US" dirty="0" smtClean="0">
                <a:solidFill>
                  <a:srgbClr val="FF0000"/>
                </a:solidFill>
              </a:rPr>
              <a:t>년 간의 </a:t>
            </a:r>
            <a:r>
              <a:rPr lang="ko-KR" altLang="en-US" dirty="0">
                <a:solidFill>
                  <a:srgbClr val="FF0000"/>
                </a:solidFill>
              </a:rPr>
              <a:t>연구 </a:t>
            </a:r>
            <a:r>
              <a:rPr lang="ko-KR" altLang="en-US" dirty="0" smtClean="0">
                <a:solidFill>
                  <a:srgbClr val="FF0000"/>
                </a:solidFill>
              </a:rPr>
              <a:t>결과를 날려버림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2"/>
            <a:r>
              <a:rPr lang="en-US" altLang="ko-KR" dirty="0" smtClean="0"/>
              <a:t>1981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머피</a:t>
            </a:r>
            <a:r>
              <a:rPr lang="en-US" altLang="ko-KR" dirty="0" smtClean="0"/>
              <a:t>(Ian Arthur </a:t>
            </a:r>
            <a:r>
              <a:rPr lang="en-US" altLang="ko-KR" dirty="0" err="1" smtClean="0"/>
              <a:t>Murph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AT&amp;T</a:t>
            </a:r>
            <a:r>
              <a:rPr lang="ko-KR" altLang="en-US" dirty="0" smtClean="0"/>
              <a:t>의 컴퓨터 시스템에 침입해 전화 요금과 관련된 시계를 바꾸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어 낮은 가격의 심야 요금이 대낮에 적용되도록 조작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03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4800</TotalTime>
  <Words>2981</Words>
  <Application>Microsoft Office PowerPoint</Application>
  <PresentationFormat>화면 슬라이드 쇼(4:3)</PresentationFormat>
  <Paragraphs>633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Chapter 01. 정보 보안의 세계 : 과거와 현재의 보안 전문가</vt:lpstr>
      <vt:lpstr>PowerPoint 프레젠테이션</vt:lpstr>
      <vt:lpstr>PowerPoint 프레젠테이션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01. 해킹과 보안의 역사</vt:lpstr>
      <vt:lpstr>02. 보안의 3대 요소</vt:lpstr>
      <vt:lpstr>03. 보안 전문가의 자격 요건</vt:lpstr>
      <vt:lpstr>03. 보안 전문가의 자격 요건</vt:lpstr>
      <vt:lpstr>03. 보안 전문가의 자격 요건</vt:lpstr>
      <vt:lpstr>03. 보안 전문가의 자격 요건</vt:lpstr>
      <vt:lpstr>03. 보안 전문가의 자격 요건</vt:lpstr>
      <vt:lpstr>04. 보안 관련 법</vt:lpstr>
      <vt:lpstr>04. 보안 관련 법</vt:lpstr>
      <vt:lpstr>04. 보안 관련 법</vt:lpstr>
      <vt:lpstr>04. 보안 관련 법</vt:lpstr>
      <vt:lpstr>04. 보안 관련 법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Windows 사용자</cp:lastModifiedBy>
  <cp:revision>498</cp:revision>
  <dcterms:created xsi:type="dcterms:W3CDTF">2012-07-11T10:23:22Z</dcterms:created>
  <dcterms:modified xsi:type="dcterms:W3CDTF">2017-03-16T06:00:08Z</dcterms:modified>
</cp:coreProperties>
</file>